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281" r:id="rId3"/>
    <p:sldId id="257" r:id="rId4"/>
    <p:sldId id="348" r:id="rId5"/>
    <p:sldId id="349" r:id="rId6"/>
    <p:sldId id="350" r:id="rId7"/>
    <p:sldId id="284" r:id="rId8"/>
    <p:sldId id="351" r:id="rId9"/>
    <p:sldId id="344" r:id="rId10"/>
    <p:sldId id="345" r:id="rId11"/>
    <p:sldId id="346" r:id="rId12"/>
    <p:sldId id="347" r:id="rId13"/>
    <p:sldId id="289" r:id="rId14"/>
    <p:sldId id="261" r:id="rId15"/>
    <p:sldId id="352" r:id="rId16"/>
    <p:sldId id="353" r:id="rId17"/>
    <p:sldId id="354" r:id="rId18"/>
    <p:sldId id="355" r:id="rId19"/>
    <p:sldId id="356" r:id="rId20"/>
    <p:sldId id="357" r:id="rId21"/>
    <p:sldId id="358" r:id="rId22"/>
    <p:sldId id="359" r:id="rId23"/>
    <p:sldId id="360" r:id="rId24"/>
    <p:sldId id="263" r:id="rId25"/>
    <p:sldId id="264" r:id="rId26"/>
    <p:sldId id="290" r:id="rId27"/>
    <p:sldId id="269" r:id="rId28"/>
    <p:sldId id="272" r:id="rId29"/>
    <p:sldId id="273" r:id="rId30"/>
    <p:sldId id="277" r:id="rId31"/>
    <p:sldId id="278" r:id="rId32"/>
    <p:sldId id="299" r:id="rId33"/>
    <p:sldId id="279" r:id="rId34"/>
    <p:sldId id="280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8" r:id="rId43"/>
    <p:sldId id="307" r:id="rId44"/>
    <p:sldId id="309" r:id="rId45"/>
    <p:sldId id="310" r:id="rId46"/>
    <p:sldId id="311" r:id="rId47"/>
    <p:sldId id="313" r:id="rId48"/>
    <p:sldId id="312" r:id="rId49"/>
    <p:sldId id="314" r:id="rId50"/>
    <p:sldId id="315" r:id="rId51"/>
    <p:sldId id="316" r:id="rId52"/>
    <p:sldId id="317" r:id="rId53"/>
    <p:sldId id="318" r:id="rId54"/>
    <p:sldId id="322" r:id="rId55"/>
    <p:sldId id="321" r:id="rId56"/>
    <p:sldId id="320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6" r:id="rId69"/>
    <p:sldId id="335" r:id="rId70"/>
    <p:sldId id="338" r:id="rId71"/>
    <p:sldId id="337" r:id="rId72"/>
    <p:sldId id="340" r:id="rId73"/>
    <p:sldId id="339" r:id="rId74"/>
    <p:sldId id="341" r:id="rId75"/>
    <p:sldId id="342" r:id="rId76"/>
    <p:sldId id="343" r:id="rId77"/>
    <p:sldId id="296" r:id="rId78"/>
    <p:sldId id="297" r:id="rId79"/>
    <p:sldId id="298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17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-110" y="-82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12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39E68-B47F-48C1-B7B4-5DABBE4DDA3F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AAF88-BF5F-4F93-A51B-9C2A547869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477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2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99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13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87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88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23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894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70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204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896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099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382B2-D742-46F2-838D-D1E436D1031B}" type="datetimeFigureOut">
              <a:rPr lang="ko-KR" altLang="en-US" smtClean="0"/>
              <a:t>2018-07-23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02A4F-D007-44D2-84CE-024F71A51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73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3431130&amp;ref=y" TargetMode="External"/><Relationship Id="rId7" Type="http://schemas.openxmlformats.org/officeDocument/2006/relationships/hyperlink" Target="http://terms.naver.com/entry.nhn?docId=3431143&amp;ref=y" TargetMode="External"/><Relationship Id="rId2" Type="http://schemas.openxmlformats.org/officeDocument/2006/relationships/hyperlink" Target="http://terms.naver.com/entry.nhn?docId=3431131&amp;ref=y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erms.naver.com/entry.nhn?docId=3431127&amp;ref=y" TargetMode="External"/><Relationship Id="rId5" Type="http://schemas.openxmlformats.org/officeDocument/2006/relationships/hyperlink" Target="http://terms.naver.com/entry.nhn?docId=3431299&amp;ref=y" TargetMode="External"/><Relationship Id="rId4" Type="http://schemas.openxmlformats.org/officeDocument/2006/relationships/hyperlink" Target="http://terms.naver.com/entry.nhn?docId=3431133&amp;ref=y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terms.naver.com/entry.nhn?docId=3431205&amp;ref=y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3431137&amp;ref=y" TargetMode="External"/><Relationship Id="rId2" Type="http://schemas.openxmlformats.org/officeDocument/2006/relationships/hyperlink" Target="http://terms.naver.com/entry.nhn?docId=3431117&amp;ref=y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://terms.naver.com/entry.nhn?docId=3431150&amp;ref=y" TargetMode="External"/><Relationship Id="rId3" Type="http://schemas.openxmlformats.org/officeDocument/2006/relationships/hyperlink" Target="http://terms.naver.com/entry.nhn?docId=3431117&amp;ref=y" TargetMode="External"/><Relationship Id="rId7" Type="http://schemas.openxmlformats.org/officeDocument/2006/relationships/hyperlink" Target="http://terms.naver.com/entry.nhn?docId=3431249&amp;ref=y" TargetMode="External"/><Relationship Id="rId2" Type="http://schemas.openxmlformats.org/officeDocument/2006/relationships/hyperlink" Target="http://terms.naver.com/entry.nhn?docId=3431246&amp;ref=y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terms.naver.com/entry.nhn?docId=3431138&amp;ref=y" TargetMode="External"/><Relationship Id="rId11" Type="http://schemas.openxmlformats.org/officeDocument/2006/relationships/hyperlink" Target="http://terms.naver.com/entry.nhn?docId=3431169&amp;ref=y" TargetMode="External"/><Relationship Id="rId5" Type="http://schemas.openxmlformats.org/officeDocument/2006/relationships/image" Target="../media/image81.png"/><Relationship Id="rId10" Type="http://schemas.openxmlformats.org/officeDocument/2006/relationships/hyperlink" Target="http://terms.naver.com/entry.nhn?docId=3431149&amp;ref=y" TargetMode="External"/><Relationship Id="rId4" Type="http://schemas.openxmlformats.org/officeDocument/2006/relationships/hyperlink" Target="http://terms.naver.com/entry.nhn?docId=3431238&amp;ref=y" TargetMode="External"/><Relationship Id="rId9" Type="http://schemas.openxmlformats.org/officeDocument/2006/relationships/hyperlink" Target="http://terms.naver.com/entry.nhn?docId=3431250&amp;ref=y" TargetMode="Externa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3431290&amp;ref=y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13063" y="2460582"/>
            <a:ext cx="11165873" cy="1599789"/>
          </a:xfrm>
          <a:prstGeom prst="rect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6000" b="1" kern="0" spc="100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개론</a:t>
            </a:r>
            <a:endParaRPr kumimoji="1" lang="en-US" altLang="ko-KR" sz="6000" b="1" kern="0" spc="1000" dirty="0">
              <a:solidFill>
                <a:srgbClr val="FFFF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19" y="5034482"/>
            <a:ext cx="5166160" cy="1279750"/>
          </a:xfrm>
          <a:prstGeom prst="rect">
            <a:avLst/>
          </a:prstGeom>
        </p:spPr>
      </p:pic>
      <p:sp>
        <p:nvSpPr>
          <p:cNvPr id="13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033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관리 시스템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4366" y="1568919"/>
            <a:ext cx="11217828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파일 처리 시스템 문제점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중복성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825851" y="2029914"/>
            <a:ext cx="8591550" cy="2809875"/>
            <a:chOff x="1821997" y="3500438"/>
            <a:chExt cx="8591550" cy="28098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1997" y="3500438"/>
              <a:ext cx="8591550" cy="280987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9416143" y="5867400"/>
              <a:ext cx="805543" cy="3156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26274" y="4810536"/>
            <a:ext cx="10812477" cy="194651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일관성 </a:t>
            </a:r>
            <a:r>
              <a:rPr lang="en-US" altLang="ko-KR" sz="2000" dirty="0" smtClean="0">
                <a:solidFill>
                  <a:schemeClr val="tx1"/>
                </a:solidFill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</a:rPr>
              <a:t>중복된 데이터 간에 내용이 일치하지 않는 상황이 발생하여 일관성이 없어짐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무결성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제어의 분산으로 인해 데이터의 정확성을 유지 할 수 없음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경제성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저장공간의 낭비와 동일한 데이터의 반복작업으로 인한 비용의 증가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보안성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중복되어 있는 모든 데이터에 동등한 보안 수준을 유지하기 어려움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897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관리 시스템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4366" y="1568919"/>
            <a:ext cx="11217828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파일 처리 시스템 문제점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종속성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7042" y="4485235"/>
            <a:ext cx="10812477" cy="69763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데이터 종속성 </a:t>
            </a:r>
            <a:r>
              <a:rPr lang="en-US" altLang="ko-KR" sz="2000" dirty="0" smtClean="0">
                <a:solidFill>
                  <a:schemeClr val="tx1"/>
                </a:solidFill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</a:rPr>
              <a:t>응용 프로그램과 데이터 파일이 상호 의존적인 관계를 의미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644415" y="2459487"/>
            <a:ext cx="6877731" cy="1916570"/>
            <a:chOff x="2843212" y="2633662"/>
            <a:chExt cx="6505575" cy="15906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43212" y="2633662"/>
              <a:ext cx="6505575" cy="159067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675914" y="3886200"/>
              <a:ext cx="500743" cy="130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677042" y="5432652"/>
            <a:ext cx="10812477" cy="108968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데이터로 구성되어 있는 파일에 데이터가 추가되어 변경되면 관련된 모든 응용 프로그램에서 파일에 접근하는 방법 변경 </a:t>
            </a:r>
            <a:r>
              <a:rPr lang="en-US" altLang="ko-KR" sz="2000" dirty="0" smtClean="0">
                <a:solidFill>
                  <a:schemeClr val="tx1"/>
                </a:solidFill>
              </a:rPr>
              <a:t>– </a:t>
            </a:r>
            <a:r>
              <a:rPr lang="ko-KR" altLang="en-US" sz="2000" dirty="0" smtClean="0">
                <a:solidFill>
                  <a:schemeClr val="tx1"/>
                </a:solidFill>
              </a:rPr>
              <a:t>데이터 형식 및 길이 변경 시에도 동일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2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관리 시스템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554" y="1568919"/>
            <a:ext cx="11217828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파일 처리 시스템의 문제점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6274" y="2602006"/>
            <a:ext cx="10812477" cy="69763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데이터 파일에 대한 동시 공유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보안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회복 기능이 부족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26274" y="3701463"/>
            <a:ext cx="10812477" cy="69763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응용 프로그램 개발이 쉽지 않음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995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관리 시스템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5148" y="1568919"/>
            <a:ext cx="11176264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관리시스템 필수 기능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488462"/>
              </p:ext>
            </p:extLst>
          </p:nvPr>
        </p:nvGraphicFramePr>
        <p:xfrm>
          <a:off x="801895" y="2494037"/>
          <a:ext cx="10638991" cy="3634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8468">
                  <a:extLst>
                    <a:ext uri="{9D8B030D-6E8A-4147-A177-3AD203B41FA5}">
                      <a16:colId xmlns="" xmlns:a16="http://schemas.microsoft.com/office/drawing/2014/main" val="3218038762"/>
                    </a:ext>
                  </a:extLst>
                </a:gridCol>
                <a:gridCol w="8820523">
                  <a:extLst>
                    <a:ext uri="{9D8B030D-6E8A-4147-A177-3AD203B41FA5}">
                      <a16:colId xmlns="" xmlns:a16="http://schemas.microsoft.com/office/drawing/2014/main" val="637879491"/>
                    </a:ext>
                  </a:extLst>
                </a:gridCol>
              </a:tblGrid>
              <a:tr h="11049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정의 기능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데이터의 형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(Type)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과 구조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데이터가 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에 저장될 때의 제약조건 등을 명시하는 기능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26670825"/>
                  </a:ext>
                </a:extLst>
              </a:tr>
              <a:tr h="10325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조작 기능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검색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요청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갱신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변경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), 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삽입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삭제등을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처리하기 위해 데이터 접근 수단 등을 정하는 기능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60077033"/>
                  </a:ext>
                </a:extLst>
              </a:tr>
              <a:tr h="14971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제어 기능</a:t>
                      </a:r>
                      <a:endParaRPr lang="ko-KR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데이터를 여러사용자가 공유해도 항상 정확하고 안전하게 유지하는 기능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데이터 삽입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삭제</a:t>
                      </a:r>
                      <a:r>
                        <a:rPr lang="en-US" altLang="ko-KR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수정하는 연산을 한 후에도 내용이 </a:t>
                      </a:r>
                      <a:r>
                        <a:rPr lang="ko-KR" altLang="en-US" sz="1800" b="0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인관되면서</a:t>
                      </a: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무결성을 유지</a:t>
                      </a:r>
                      <a:endParaRPr lang="en-US" altLang="ko-KR" sz="1800" b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285750" indent="-2857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권한이 있는 사용자에게만 데이터 접근을 허용하여 보안</a:t>
                      </a:r>
                      <a:r>
                        <a:rPr lang="ko-KR" altLang="en-US" sz="1800" b="0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유지</a:t>
                      </a:r>
                      <a:endParaRPr lang="ko-KR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27092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112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관리 시스템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554" y="1568919"/>
            <a:ext cx="11176264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관리시스템의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장〮단점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38949" y="2936398"/>
            <a:ext cx="4084773" cy="37782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effectLst/>
              </a:rPr>
              <a:t>데이터 </a:t>
            </a:r>
            <a:r>
              <a:rPr lang="ko-KR" altLang="en-US" b="1" dirty="0" err="1" smtClean="0">
                <a:effectLst/>
              </a:rPr>
              <a:t>중복성</a:t>
            </a:r>
            <a:r>
              <a:rPr lang="ko-KR" altLang="en-US" b="1" dirty="0" err="1" smtClean="0"/>
              <a:t>을</a:t>
            </a:r>
            <a:r>
              <a:rPr lang="ko-KR" altLang="en-US" b="1" dirty="0" smtClean="0"/>
              <a:t> 피할 수 있음</a:t>
            </a:r>
            <a:endParaRPr lang="en-US" altLang="ko-KR" b="1" dirty="0" smtClean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effectLst/>
              </a:rPr>
              <a:t>데이터 </a:t>
            </a:r>
            <a:r>
              <a:rPr lang="ko-KR" altLang="en-US" b="1" dirty="0" err="1" smtClean="0">
                <a:effectLst/>
              </a:rPr>
              <a:t>논리적〮물리적</a:t>
            </a:r>
            <a:r>
              <a:rPr lang="ko-KR" altLang="en-US" b="1" dirty="0" smtClean="0">
                <a:effectLst/>
              </a:rPr>
              <a:t> 독립성 확보</a:t>
            </a:r>
            <a:endParaRPr lang="en-US" altLang="ko-KR" b="1" dirty="0" smtClean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effectLst/>
              </a:rPr>
              <a:t>데이터 동시 공유</a:t>
            </a:r>
            <a:endParaRPr lang="en-US" altLang="ko-KR" b="1" dirty="0" smtClean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+mn-ea"/>
              </a:rPr>
              <a:t>데이터 무결성 및 일관성 유지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effectLst/>
              </a:rPr>
              <a:t>데이터 보안 유지 및 표준화</a:t>
            </a:r>
            <a:endParaRPr lang="en-US" altLang="ko-KR" b="1" dirty="0" smtClean="0">
              <a:effectLst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+mn-ea"/>
              </a:rPr>
              <a:t>데이터 </a:t>
            </a:r>
            <a:r>
              <a:rPr lang="ko-KR" altLang="en-US" b="1" dirty="0" err="1" smtClean="0">
                <a:latin typeface="+mn-ea"/>
              </a:rPr>
              <a:t>통합〮관리</a:t>
            </a:r>
            <a:endParaRPr lang="en-US" altLang="ko-KR" b="1" dirty="0" smtClean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+mn-ea"/>
              </a:rPr>
              <a:t>데이터 실시간 처리 가능</a:t>
            </a:r>
            <a:endParaRPr lang="en-US" altLang="ko-KR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+mn-ea"/>
              </a:rPr>
              <a:t>장애 </a:t>
            </a:r>
            <a:r>
              <a:rPr lang="ko-KR" altLang="en-US" b="1" dirty="0">
                <a:latin typeface="+mn-ea"/>
              </a:rPr>
              <a:t>발생 시 </a:t>
            </a:r>
            <a:r>
              <a:rPr lang="ko-KR" altLang="en-US" b="1" dirty="0" smtClean="0">
                <a:latin typeface="+mn-ea"/>
              </a:rPr>
              <a:t>회복 가능</a:t>
            </a:r>
            <a:endParaRPr lang="en-US" altLang="ko-KR" b="1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latin typeface="+mn-ea"/>
              </a:rPr>
              <a:t>응용 </a:t>
            </a:r>
            <a:r>
              <a:rPr lang="ko-KR" altLang="en-US" b="1" dirty="0">
                <a:latin typeface="+mn-ea"/>
              </a:rPr>
              <a:t>프로그램 개발 </a:t>
            </a:r>
            <a:r>
              <a:rPr lang="ko-KR" altLang="en-US" b="1" dirty="0" smtClean="0">
                <a:latin typeface="+mn-ea"/>
              </a:rPr>
              <a:t>비용 </a:t>
            </a:r>
            <a:r>
              <a:rPr lang="ko-KR" altLang="en-US" b="1" dirty="0" err="1" smtClean="0">
                <a:latin typeface="+mn-ea"/>
              </a:rPr>
              <a:t>줄어듬</a:t>
            </a:r>
            <a:endParaRPr lang="en-US" altLang="ko-KR" b="1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61940" y="3070891"/>
            <a:ext cx="442749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effectLst/>
              </a:rPr>
              <a:t>데이터베이스 전문가 부족</a:t>
            </a:r>
            <a:endParaRPr lang="en-US" altLang="ko-KR" sz="2000" b="1" dirty="0" smtClean="0"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전산화 비용 증가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effectLst/>
              </a:rPr>
              <a:t>대용량 </a:t>
            </a:r>
            <a:r>
              <a:rPr lang="ko-KR" altLang="en-US" sz="2000" b="1" dirty="0" smtClean="0"/>
              <a:t>디스크로의 집중적인</a:t>
            </a:r>
            <a:endParaRPr lang="en-US" altLang="ko-KR" sz="2000" b="1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/>
              <a:t> </a:t>
            </a:r>
            <a:r>
              <a:rPr lang="en-US" altLang="ko-KR" sz="2000" b="1" dirty="0" smtClean="0"/>
              <a:t>   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Access</a:t>
            </a:r>
            <a:r>
              <a:rPr lang="ko-KR" altLang="en-US" sz="2000" b="1" dirty="0" smtClean="0"/>
              <a:t>로 과부하</a:t>
            </a:r>
            <a:endParaRPr lang="en-US" altLang="ko-KR" sz="20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effectLst/>
              </a:rPr>
              <a:t>파일 </a:t>
            </a:r>
            <a:r>
              <a:rPr lang="en-US" altLang="ko-KR" sz="2000" b="1" dirty="0" smtClean="0">
                <a:effectLst/>
              </a:rPr>
              <a:t>Backup </a:t>
            </a:r>
            <a:r>
              <a:rPr lang="ko-KR" altLang="en-US" sz="2000" b="1" dirty="0" smtClean="0">
                <a:effectLst/>
              </a:rPr>
              <a:t>및 </a:t>
            </a:r>
            <a:r>
              <a:rPr lang="en-US" altLang="ko-KR" sz="2000" b="1" dirty="0" smtClean="0">
                <a:effectLst/>
              </a:rPr>
              <a:t>Recovery </a:t>
            </a:r>
            <a:r>
              <a:rPr lang="ko-KR" altLang="en-US" sz="2000" b="1" dirty="0" smtClean="0">
                <a:effectLst/>
              </a:rPr>
              <a:t>어려움</a:t>
            </a:r>
            <a:endParaRPr lang="en-US" altLang="ko-KR" sz="2000" b="1" dirty="0" smtClean="0"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/>
              <a:t>시스템 복잡화</a:t>
            </a:r>
            <a:endParaRPr lang="en-US" altLang="ko-KR" sz="2000" b="1" dirty="0" smtClean="0">
              <a:effectLst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30361" y="2242776"/>
            <a:ext cx="4733158" cy="59839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장  점</a:t>
            </a:r>
            <a:endParaRPr lang="en-US" altLang="ko-KR" sz="2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47389" y="2242776"/>
            <a:ext cx="4733158" cy="59839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단  점</a:t>
            </a:r>
            <a:endParaRPr lang="en-US" altLang="ko-KR" sz="20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521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구조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데이터베이스의 구조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-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스키마 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26274" y="2298484"/>
            <a:ext cx="10812477" cy="53823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데이터베이스의 구조와 제약조건에 관한 전반적인 명세를 기술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6273" y="2935825"/>
            <a:ext cx="10812477" cy="110544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데이터베이스를 구성하는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데이터개체</a:t>
            </a:r>
            <a:r>
              <a:rPr lang="en-US" altLang="ko-KR" sz="2000" dirty="0" smtClean="0">
                <a:solidFill>
                  <a:schemeClr val="tx1"/>
                </a:solidFill>
              </a:rPr>
              <a:t>(Entity), </a:t>
            </a:r>
            <a:r>
              <a:rPr lang="ko-KR" altLang="en-US" sz="2000" dirty="0" smtClean="0">
                <a:solidFill>
                  <a:schemeClr val="tx1"/>
                </a:solidFill>
              </a:rPr>
              <a:t>속성</a:t>
            </a:r>
            <a:r>
              <a:rPr lang="en-US" altLang="ko-KR" sz="2000" dirty="0" smtClean="0">
                <a:solidFill>
                  <a:schemeClr val="tx1"/>
                </a:solidFill>
              </a:rPr>
              <a:t>(Attribute), </a:t>
            </a:r>
            <a:r>
              <a:rPr lang="ko-KR" altLang="en-US" sz="2000" dirty="0" smtClean="0">
                <a:solidFill>
                  <a:schemeClr val="tx1"/>
                </a:solidFill>
              </a:rPr>
              <a:t>관계</a:t>
            </a:r>
            <a:r>
              <a:rPr lang="en-US" altLang="ko-KR" sz="2000" dirty="0" smtClean="0">
                <a:solidFill>
                  <a:schemeClr val="tx1"/>
                </a:solidFill>
              </a:rPr>
              <a:t>(Relationship) </a:t>
            </a:r>
            <a:r>
              <a:rPr lang="ko-KR" altLang="en-US" sz="2000" dirty="0" smtClean="0">
                <a:solidFill>
                  <a:schemeClr val="tx1"/>
                </a:solidFill>
              </a:rPr>
              <a:t>및 데이터 조작 시 데이터 값들이 갖는 제약조건 등을 정의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33200" y="5412302"/>
            <a:ext cx="10812477" cy="53823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외부</a:t>
            </a:r>
            <a:r>
              <a:rPr lang="en-US" altLang="ko-KR" sz="2000" dirty="0" smtClean="0">
                <a:solidFill>
                  <a:schemeClr val="tx1"/>
                </a:solidFill>
              </a:rPr>
              <a:t>(External) </a:t>
            </a:r>
            <a:r>
              <a:rPr lang="ko-KR" altLang="en-US" sz="2000" dirty="0" smtClean="0">
                <a:solidFill>
                  <a:schemeClr val="tx1"/>
                </a:solidFill>
              </a:rPr>
              <a:t>스키마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개념</a:t>
            </a:r>
            <a:r>
              <a:rPr lang="en-US" altLang="ko-KR" sz="2000" dirty="0" smtClean="0">
                <a:solidFill>
                  <a:schemeClr val="tx1"/>
                </a:solidFill>
              </a:rPr>
              <a:t>(Conceptual) </a:t>
            </a:r>
            <a:r>
              <a:rPr lang="ko-KR" altLang="en-US" sz="2000" dirty="0" smtClean="0">
                <a:solidFill>
                  <a:schemeClr val="tx1"/>
                </a:solidFill>
              </a:rPr>
              <a:t>스키마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내부</a:t>
            </a:r>
            <a:r>
              <a:rPr lang="en-US" altLang="ko-KR" sz="2000" dirty="0" smtClean="0">
                <a:solidFill>
                  <a:schemeClr val="tx1"/>
                </a:solidFill>
              </a:rPr>
              <a:t>(Internal) </a:t>
            </a:r>
            <a:r>
              <a:rPr lang="ko-KR" altLang="en-US" sz="2000" dirty="0" smtClean="0">
                <a:solidFill>
                  <a:schemeClr val="tx1"/>
                </a:solidFill>
              </a:rPr>
              <a:t>스키마로 구분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6272" y="6053865"/>
            <a:ext cx="10812477" cy="53823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스키마</a:t>
            </a:r>
            <a:r>
              <a:rPr lang="en-US" altLang="ko-KR" sz="2000" dirty="0" smtClean="0">
                <a:solidFill>
                  <a:schemeClr val="tx1"/>
                </a:solidFill>
              </a:rPr>
              <a:t>(Schema)</a:t>
            </a:r>
            <a:r>
              <a:rPr lang="ko-KR" altLang="en-US" sz="2000" dirty="0" smtClean="0">
                <a:solidFill>
                  <a:schemeClr val="tx1"/>
                </a:solidFill>
              </a:rPr>
              <a:t>는 데이터 사전에 저장되며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메타 데이터</a:t>
            </a:r>
            <a:r>
              <a:rPr lang="en-US" altLang="ko-KR" sz="2000" dirty="0" smtClean="0">
                <a:solidFill>
                  <a:schemeClr val="tx1"/>
                </a:solidFill>
              </a:rPr>
              <a:t>(Meta-Data)</a:t>
            </a:r>
            <a:r>
              <a:rPr lang="ko-KR" altLang="en-US" sz="2000" dirty="0" smtClean="0">
                <a:solidFill>
                  <a:schemeClr val="tx1"/>
                </a:solidFill>
              </a:rPr>
              <a:t>라고도 함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166" y="4176275"/>
            <a:ext cx="64198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구조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129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3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계층 스키마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10055" y="6213764"/>
            <a:ext cx="1267690" cy="322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481258" y="6068291"/>
            <a:ext cx="556361" cy="21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6299812" y="2336495"/>
            <a:ext cx="4382172" cy="4292906"/>
            <a:chOff x="6299812" y="2242976"/>
            <a:chExt cx="4382172" cy="429290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99812" y="2242976"/>
              <a:ext cx="4382172" cy="4292906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9884229" y="6175609"/>
              <a:ext cx="574765" cy="1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739587" y="2628488"/>
            <a:ext cx="4313317" cy="53823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개별 사용자 관점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39587" y="3986279"/>
            <a:ext cx="4313317" cy="53823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조직 전체의 관점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39587" y="5552934"/>
            <a:ext cx="4313317" cy="53823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물리적인 저장장치 관점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아래쪽 화살표 18"/>
          <p:cNvSpPr/>
          <p:nvPr/>
        </p:nvSpPr>
        <p:spPr>
          <a:xfrm rot="16200000">
            <a:off x="5468049" y="2603689"/>
            <a:ext cx="592282" cy="58782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아래쪽 화살표 19"/>
          <p:cNvSpPr/>
          <p:nvPr/>
        </p:nvSpPr>
        <p:spPr>
          <a:xfrm rot="16200000">
            <a:off x="5451224" y="3934456"/>
            <a:ext cx="592282" cy="58782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16200000">
            <a:off x="5505943" y="5501111"/>
            <a:ext cx="592282" cy="58782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62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구조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129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외부 스키마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(External Schema) =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서브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스키마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=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사용자 뷰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(View)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39587" y="2462232"/>
            <a:ext cx="10721586" cy="64299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사용자나 응용 프로그래머가 각 개인의 입장에서 필요로 하는 </a:t>
            </a:r>
            <a:r>
              <a:rPr lang="en-US" altLang="ko-KR" sz="2000" dirty="0" smtClean="0">
                <a:solidFill>
                  <a:schemeClr val="tx1"/>
                </a:solidFill>
              </a:rPr>
              <a:t>DB</a:t>
            </a:r>
            <a:r>
              <a:rPr lang="ko-KR" altLang="en-US" sz="2000" dirty="0" smtClean="0">
                <a:solidFill>
                  <a:schemeClr val="tx1"/>
                </a:solidFill>
              </a:rPr>
              <a:t>의 논리적 구조를 정의 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35205" y="3389209"/>
            <a:ext cx="10721586" cy="64299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전체 </a:t>
            </a:r>
            <a:r>
              <a:rPr lang="en-US" altLang="ko-KR" sz="2000" dirty="0" smtClean="0">
                <a:solidFill>
                  <a:schemeClr val="tx1"/>
                </a:solidFill>
              </a:rPr>
              <a:t>DB</a:t>
            </a:r>
            <a:r>
              <a:rPr lang="ko-KR" altLang="en-US" sz="2000" dirty="0" smtClean="0">
                <a:solidFill>
                  <a:schemeClr val="tx1"/>
                </a:solidFill>
              </a:rPr>
              <a:t>의 한 논리적인 부분으로 볼 수 있음으로 서브 스키마라고도 함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6216" y="4387185"/>
            <a:ext cx="10721586" cy="107730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하나의 </a:t>
            </a:r>
            <a:r>
              <a:rPr lang="en-US" altLang="ko-KR" sz="2000" dirty="0" smtClean="0">
                <a:solidFill>
                  <a:schemeClr val="tx1"/>
                </a:solidFill>
              </a:rPr>
              <a:t>DB</a:t>
            </a:r>
            <a:r>
              <a:rPr lang="ko-KR" altLang="en-US" sz="2000" dirty="0" smtClean="0">
                <a:solidFill>
                  <a:schemeClr val="tx1"/>
                </a:solidFill>
              </a:rPr>
              <a:t>에는 여러 개의 외부 스키마가 존재 할 수 있으며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하나의 외부스키마를 여러 개의 응용 프로그램이나 사용자가 공용할 수 있음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7163" y="5799375"/>
            <a:ext cx="10721586" cy="64299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일반 사용자는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질의어</a:t>
            </a:r>
            <a:r>
              <a:rPr lang="en-US" altLang="ko-KR" sz="2000" dirty="0" smtClean="0">
                <a:solidFill>
                  <a:schemeClr val="tx1"/>
                </a:solidFill>
              </a:rPr>
              <a:t>(SQL)</a:t>
            </a:r>
            <a:r>
              <a:rPr lang="ko-KR" altLang="en-US" sz="2000" dirty="0" smtClean="0">
                <a:solidFill>
                  <a:schemeClr val="tx1"/>
                </a:solidFill>
              </a:rPr>
              <a:t>를 사용하여 </a:t>
            </a:r>
            <a:r>
              <a:rPr lang="en-US" altLang="ko-KR" sz="2000" dirty="0" smtClean="0">
                <a:solidFill>
                  <a:schemeClr val="tx1"/>
                </a:solidFill>
              </a:rPr>
              <a:t>DB</a:t>
            </a:r>
            <a:r>
              <a:rPr lang="ko-KR" altLang="en-US" sz="2000" dirty="0" smtClean="0">
                <a:solidFill>
                  <a:schemeClr val="tx1"/>
                </a:solidFill>
              </a:rPr>
              <a:t>를 사용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121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구조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129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개념 스키마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(Conceptual Schema) =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전체적인 뷰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(View)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7163" y="3713931"/>
            <a:ext cx="10721586" cy="64299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개체 간의 관계와 제약조건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접근 권한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보안 및 무결성 규칙에 관한 명세를 정의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16216" y="2451847"/>
            <a:ext cx="10721586" cy="95513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DBMS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나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DB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관리자의 관점에서 모든 사용자에게 필요한 데이터를 통합한 전체 데이터베이스의 논리적인 구조를 정의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6216" y="4615787"/>
            <a:ext cx="10721586" cy="77709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데이터베이스 하나에는 개념스키마가 하나만 존재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각 사용자는 개념 스키마의 일부 사용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07163" y="5638462"/>
            <a:ext cx="10721586" cy="64299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일반적으로 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스키마라고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하면 개념스키마를 의미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DBA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에 의해서 구성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485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구조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129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내부 스키마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(Internal Schema)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93307" y="3468684"/>
            <a:ext cx="10721586" cy="96387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파일에 데이터를 저장하는 레코드 구조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레코드 구성 필드 크기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err="1" smtClean="0">
                <a:solidFill>
                  <a:schemeClr val="tx1"/>
                </a:solidFill>
                <a:latin typeface="+mn-ea"/>
              </a:rPr>
              <a:t>인덱서를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 이용한 레코드 접근 경로 등을 정의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16216" y="2451847"/>
            <a:ext cx="10721586" cy="70891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smtClean="0">
                <a:solidFill>
                  <a:schemeClr val="tx1"/>
                </a:solidFill>
                <a:latin typeface="+mn-ea"/>
              </a:rPr>
              <a:t>전체 데이터베이스가 저장 장치에 실제로 저장되는 방법을 정의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6216" y="4802825"/>
            <a:ext cx="10721586" cy="100569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시스템 프로그래머나 시스템 설계자가 보는 관점의 스키마로 물리적인 </a:t>
            </a:r>
            <a:r>
              <a:rPr lang="ko-KR" altLang="en-US" sz="2000" smtClean="0">
                <a:solidFill>
                  <a:schemeClr val="tx1"/>
                </a:solidFill>
                <a:latin typeface="+mn-ea"/>
              </a:rPr>
              <a:t>저장장치와 밀접한 계층으로 하나만 존재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678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데이터베이스의 필요성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00344" y="1568919"/>
            <a:ext cx="11165873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데이터와 정보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314" y="465355"/>
            <a:ext cx="2296117" cy="56878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13467" y="2481944"/>
            <a:ext cx="10539626" cy="151311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chemeClr val="tx1"/>
                </a:solidFill>
              </a:rPr>
              <a:t>데이터</a:t>
            </a:r>
            <a:r>
              <a:rPr lang="en-US" altLang="ko-KR" sz="2200" dirty="0">
                <a:solidFill>
                  <a:schemeClr val="tx1"/>
                </a:solidFill>
              </a:rPr>
              <a:t>(</a:t>
            </a:r>
            <a:r>
              <a:rPr lang="ko-KR" altLang="en-US" sz="2200" dirty="0">
                <a:solidFill>
                  <a:schemeClr val="tx1"/>
                </a:solidFill>
              </a:rPr>
              <a:t>자료</a:t>
            </a:r>
            <a:r>
              <a:rPr lang="en-US" altLang="ko-KR" sz="2200" dirty="0">
                <a:solidFill>
                  <a:schemeClr val="tx1"/>
                </a:solidFill>
              </a:rPr>
              <a:t>)</a:t>
            </a:r>
            <a:r>
              <a:rPr lang="ko-KR" altLang="en-US" sz="2200" dirty="0">
                <a:solidFill>
                  <a:schemeClr val="tx1"/>
                </a:solidFill>
              </a:rPr>
              <a:t> </a:t>
            </a:r>
            <a:r>
              <a:rPr lang="en-US" altLang="ko-KR" sz="2200" dirty="0">
                <a:solidFill>
                  <a:schemeClr val="tx1"/>
                </a:solidFill>
              </a:rPr>
              <a:t>: </a:t>
            </a:r>
            <a:r>
              <a:rPr lang="ko-KR" altLang="en-US" sz="2200" dirty="0">
                <a:solidFill>
                  <a:schemeClr val="tx1"/>
                </a:solidFill>
              </a:rPr>
              <a:t>현실세계에서 단순히 관찰하거나 측정하여 수집한 사실이나 값</a:t>
            </a:r>
            <a:endParaRPr lang="en-US" altLang="ko-KR" sz="2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200" dirty="0">
                <a:solidFill>
                  <a:schemeClr val="tx1"/>
                </a:solidFill>
              </a:rPr>
              <a:t>정보 </a:t>
            </a:r>
            <a:r>
              <a:rPr lang="en-US" altLang="ko-KR" sz="2200" dirty="0">
                <a:solidFill>
                  <a:schemeClr val="tx1"/>
                </a:solidFill>
              </a:rPr>
              <a:t>: </a:t>
            </a:r>
            <a:r>
              <a:rPr lang="ko-KR" altLang="en-US" sz="2200" dirty="0">
                <a:solidFill>
                  <a:schemeClr val="tx1"/>
                </a:solidFill>
              </a:rPr>
              <a:t>의사 결정에 유용하게 활용할 수 있도록 데이터를 처리한 결과물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13467" y="5211634"/>
            <a:ext cx="10539626" cy="78281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/>
                </a:solidFill>
              </a:rPr>
              <a:t>정보처리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데이터에서 정보를 추출하는 과정 또는 </a:t>
            </a:r>
            <a:r>
              <a:rPr lang="ko-KR" altLang="en-US" sz="2000" dirty="0" smtClean="0">
                <a:solidFill>
                  <a:schemeClr val="tx1"/>
                </a:solidFill>
              </a:rPr>
              <a:t>방법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5076352" y="4299857"/>
            <a:ext cx="2013857" cy="587829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80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구조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35129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3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계층 스키마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17593" y="2013056"/>
            <a:ext cx="7331652" cy="4756622"/>
            <a:chOff x="2217593" y="2123752"/>
            <a:chExt cx="5253470" cy="46459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7593" y="2123752"/>
              <a:ext cx="5253470" cy="4645926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6930736" y="6567055"/>
              <a:ext cx="426027" cy="124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844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구조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 독립성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10055" y="6213764"/>
            <a:ext cx="1267690" cy="322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481258" y="6068291"/>
            <a:ext cx="556361" cy="21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586336" y="2351734"/>
            <a:ext cx="4990000" cy="4106141"/>
            <a:chOff x="586336" y="2429741"/>
            <a:chExt cx="4990000" cy="378402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336" y="2429741"/>
              <a:ext cx="4990000" cy="378402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717473" y="5850082"/>
              <a:ext cx="706582" cy="325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6135038" y="2398567"/>
            <a:ext cx="5598823" cy="91613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사상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스키마 사이의 대응 관계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매핑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    -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외부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개념 사상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개념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내부 사상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135038" y="3392307"/>
            <a:ext cx="5598823" cy="81763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DBMS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는 미리 정의된 외부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개념 사상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개념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내부사상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정보를 이용해 사용자가 원하는 데이터에 접근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아래쪽 화살표 16"/>
          <p:cNvSpPr/>
          <p:nvPr/>
        </p:nvSpPr>
        <p:spPr>
          <a:xfrm>
            <a:off x="8638308" y="4257373"/>
            <a:ext cx="592282" cy="225653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178333" y="4587371"/>
            <a:ext cx="5598823" cy="4580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데이터 독립성</a:t>
            </a:r>
            <a:endParaRPr lang="en-US" altLang="ko-KR" sz="2000" b="1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74076" y="5193285"/>
            <a:ext cx="5598823" cy="147854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하위 스키마를 변경하더라도 상위 스키마가 영향을 받지 않는 특성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    -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논리적 독립성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물리적 독립성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720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구조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언어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719569" y="2479530"/>
            <a:ext cx="8591550" cy="3994006"/>
            <a:chOff x="1800225" y="2500312"/>
            <a:chExt cx="8591550" cy="3994006"/>
          </a:xfrm>
        </p:grpSpPr>
        <p:sp>
          <p:nvSpPr>
            <p:cNvPr id="16" name="직사각형 15"/>
            <p:cNvSpPr/>
            <p:nvPr/>
          </p:nvSpPr>
          <p:spPr>
            <a:xfrm>
              <a:off x="9325394" y="6078682"/>
              <a:ext cx="878478" cy="415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0225" y="2500312"/>
              <a:ext cx="8591550" cy="391477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9325394" y="5843589"/>
              <a:ext cx="878478" cy="4156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4426527" y="3054927"/>
              <a:ext cx="4343400" cy="2597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191991" y="4293253"/>
              <a:ext cx="5105400" cy="2802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426526" y="5531289"/>
              <a:ext cx="4530437" cy="312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478688" y="2644359"/>
            <a:ext cx="6899357" cy="85608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새로운 데이터베이스를 구축하기 위해 스키마를 정의하거나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기존 스키마의 정의를 삭제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수정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78687" y="3993150"/>
            <a:ext cx="6899357" cy="85608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사용자가 데이터의 삽입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삭제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수정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검색 등의 처리를 데이터베이스 관리시스템에 요구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478686" y="5238617"/>
            <a:ext cx="6899357" cy="85608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데이터베이스에 저장된 데이터를 여러 사용자가 무결성과 일관성을 유지하고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보안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권한 제어</a:t>
            </a:r>
            <a:r>
              <a:rPr lang="en-US" altLang="ko-KR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+mn-ea"/>
              </a:rPr>
              <a:t>회복등을</a:t>
            </a:r>
            <a:r>
              <a:rPr lang="ko-KR" altLang="en-US" dirty="0" smtClean="0">
                <a:solidFill>
                  <a:schemeClr val="tx1"/>
                </a:solidFill>
                <a:latin typeface="+mn-ea"/>
              </a:rPr>
              <a:t> 수행</a:t>
            </a:r>
            <a:endParaRPr lang="en-US" altLang="ko-KR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303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구조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사용자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68" y="2351734"/>
            <a:ext cx="9218468" cy="4288057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325394" y="6078682"/>
            <a:ext cx="878478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60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관리 시스템의 발전과정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553" y="1568919"/>
            <a:ext cx="10958055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1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세대 데이터베이스 관리시스템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네트워크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DBMS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와 계층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DBMS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47" y="2573048"/>
            <a:ext cx="10382506" cy="360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0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관리 시스템의 발전과정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553" y="1568919"/>
            <a:ext cx="11176265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2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세대 데이터베이스 관리시스템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관계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DBMS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57" y="2690813"/>
            <a:ext cx="10571451" cy="294106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61552" y="5865493"/>
            <a:ext cx="10958055" cy="4441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3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세대 데이터베이스 관리시스템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객체지향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DBMS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와 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객체관계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DBMS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32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요약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1554" y="1568919"/>
            <a:ext cx="11217828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관리시스템 요약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68" y="2122714"/>
            <a:ext cx="5634445" cy="29257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92" y="2122714"/>
            <a:ext cx="5686288" cy="460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7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구조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 사전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(Data Dictionary)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16216" y="2389503"/>
            <a:ext cx="10721586" cy="70891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계층 스키마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스키만 간 사장 정보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다양한 제약 조건 등을 저장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16216" y="3518650"/>
            <a:ext cx="10721586" cy="70891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데이터에 의한 데이터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(data about data)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를 의미해 메타 데이터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(meta data)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라고도 함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7163" y="4689360"/>
            <a:ext cx="10721586" cy="99447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데이터베이스관리시스템이 스스로 생성하고 유지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, DBMS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가 주로 접근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수정 및 추가 가능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),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일반 유저는 검색만 가능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956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구조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관리시스템의 구성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25394" y="6078682"/>
            <a:ext cx="878478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325394" y="5843589"/>
            <a:ext cx="878478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704" y="2225637"/>
            <a:ext cx="8242589" cy="4442727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345526" y="6168954"/>
            <a:ext cx="878478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요약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시스템 요약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25394" y="6078682"/>
            <a:ext cx="878478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325394" y="5843589"/>
            <a:ext cx="878478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9345526" y="6168954"/>
            <a:ext cx="878478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97" y="2297615"/>
            <a:ext cx="5772869" cy="41967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2297615"/>
            <a:ext cx="5970962" cy="434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6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813467" y="2300975"/>
            <a:ext cx="10539626" cy="106883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chemeClr val="tx1"/>
                </a:solidFill>
              </a:rPr>
              <a:t>정보시스템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조직 운영에 필요한 데이터를 수집하여 저장해두었다가 </a:t>
            </a:r>
            <a:r>
              <a:rPr lang="ko-KR" altLang="en-US" sz="2000" dirty="0" smtClean="0">
                <a:solidFill>
                  <a:schemeClr val="tx1"/>
                </a:solidFill>
              </a:rPr>
              <a:t>의사 </a:t>
            </a:r>
            <a:r>
              <a:rPr lang="ko-KR" altLang="en-US" sz="2000" dirty="0">
                <a:solidFill>
                  <a:schemeClr val="tx1"/>
                </a:solidFill>
              </a:rPr>
              <a:t>결정이 </a:t>
            </a:r>
            <a:r>
              <a:rPr lang="ko-KR" altLang="en-US" sz="2000" dirty="0" smtClean="0">
                <a:solidFill>
                  <a:schemeClr val="tx1"/>
                </a:solidFill>
              </a:rPr>
              <a:t>필요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                     </a:t>
            </a:r>
            <a:r>
              <a:rPr lang="ko-KR" altLang="en-US" sz="2000" dirty="0" smtClean="0">
                <a:solidFill>
                  <a:schemeClr val="tx1"/>
                </a:solidFill>
              </a:rPr>
              <a:t>할 </a:t>
            </a:r>
            <a:r>
              <a:rPr lang="ko-KR" altLang="en-US" sz="2000" dirty="0">
                <a:solidFill>
                  <a:schemeClr val="tx1"/>
                </a:solidFill>
              </a:rPr>
              <a:t>때 처리하여 유용한 정보를 만들어 주는 수단</a:t>
            </a: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데이터베이스의 필요성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4366" y="1568919"/>
            <a:ext cx="11217828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정보시스템과 데이터베이스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970830" y="3458971"/>
            <a:ext cx="6224900" cy="2256029"/>
            <a:chOff x="6993679" y="4732603"/>
            <a:chExt cx="4878014" cy="189335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93679" y="4732603"/>
              <a:ext cx="4685703" cy="1893351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0877032" y="6047351"/>
              <a:ext cx="994661" cy="4260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13467" y="5812971"/>
            <a:ext cx="10539626" cy="93617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자료처리시스템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</a:rPr>
              <a:t>정보 시스템이 사용할 자료를 처리하는 정보시스템의 서브시스템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                            ( </a:t>
            </a:r>
            <a:r>
              <a:rPr lang="ko-KR" altLang="en-US" sz="2000" dirty="0" smtClean="0">
                <a:solidFill>
                  <a:schemeClr val="tx1"/>
                </a:solidFill>
              </a:rPr>
              <a:t>일괄처리 시스템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실시간처리</a:t>
            </a:r>
            <a:r>
              <a:rPr lang="ko-KR" altLang="en-US" sz="2000" dirty="0" smtClean="0">
                <a:solidFill>
                  <a:schemeClr val="tx1"/>
                </a:solidFill>
              </a:rPr>
              <a:t> 시스템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분산처리 시스템 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5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모델링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 모델링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63580" y="6494318"/>
            <a:ext cx="878478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248787" y="3143885"/>
            <a:ext cx="6625049" cy="3426633"/>
            <a:chOff x="435551" y="2618225"/>
            <a:chExt cx="4593650" cy="342663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5551" y="2618225"/>
              <a:ext cx="4593650" cy="3426633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312227" y="5813608"/>
              <a:ext cx="716974" cy="231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17019" y="2292225"/>
            <a:ext cx="11157960" cy="60292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현실 </a:t>
            </a:r>
            <a:r>
              <a:rPr lang="ko-KR" altLang="en-US" sz="2000" dirty="0">
                <a:solidFill>
                  <a:schemeClr val="tx1"/>
                </a:solidFill>
              </a:rPr>
              <a:t>세계에 존재하는 데이터를 컴퓨터 </a:t>
            </a:r>
            <a:r>
              <a:rPr lang="ko-KR" altLang="en-US" sz="2000" dirty="0" smtClean="0">
                <a:solidFill>
                  <a:schemeClr val="tx1"/>
                </a:solidFill>
              </a:rPr>
              <a:t>세계의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데이터베이스로 </a:t>
            </a:r>
            <a:r>
              <a:rPr lang="ko-KR" altLang="en-US" sz="2000" dirty="0">
                <a:solidFill>
                  <a:schemeClr val="tx1"/>
                </a:solidFill>
              </a:rPr>
              <a:t>옮기는 </a:t>
            </a:r>
            <a:r>
              <a:rPr lang="ko-KR" altLang="en-US" sz="2000" dirty="0" smtClean="0">
                <a:solidFill>
                  <a:schemeClr val="tx1"/>
                </a:solidFill>
              </a:rPr>
              <a:t>변환하는 과정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모델링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 모델링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160785"/>
            <a:ext cx="6591300" cy="21907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4499264"/>
            <a:ext cx="6407727" cy="222452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>
            <a:off x="3140217" y="2795154"/>
            <a:ext cx="983650" cy="1075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282226" y="5202381"/>
            <a:ext cx="983650" cy="1075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27954" y="2455668"/>
            <a:ext cx="214033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effectLst/>
                <a:latin typeface="+mn-ea"/>
              </a:rPr>
              <a:t>코끼리</a:t>
            </a:r>
            <a:endParaRPr lang="en-US" altLang="ko-KR" sz="2400" b="1" dirty="0" smtClean="0">
              <a:effectLst/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effectLst/>
                <a:latin typeface="+mn-ea"/>
              </a:rPr>
              <a:t>데이터 모델링</a:t>
            </a:r>
            <a:endParaRPr lang="en-US" altLang="ko-KR" sz="2400" b="1" dirty="0" smtClean="0">
              <a:effectLst/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+mn-ea"/>
              </a:rPr>
              <a:t>(1</a:t>
            </a:r>
            <a:r>
              <a:rPr lang="ko-KR" altLang="en-US" sz="2400" b="1" dirty="0" smtClean="0">
                <a:latin typeface="+mn-ea"/>
              </a:rPr>
              <a:t>단계</a:t>
            </a:r>
            <a:r>
              <a:rPr lang="en-US" altLang="ko-KR" sz="2400" b="1" dirty="0" smtClean="0">
                <a:latin typeface="+mn-ea"/>
              </a:rPr>
              <a:t>)</a:t>
            </a:r>
            <a:r>
              <a:rPr lang="ko-KR" altLang="en-US" sz="2400" b="1" dirty="0" smtClean="0">
                <a:effectLst/>
                <a:latin typeface="+mn-ea"/>
              </a:rPr>
              <a:t> </a:t>
            </a:r>
            <a:endParaRPr lang="ko-KR" altLang="en-US" sz="2400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4058" y="4862895"/>
            <a:ext cx="214033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effectLst/>
                <a:latin typeface="+mn-ea"/>
              </a:rPr>
              <a:t>코끼리</a:t>
            </a:r>
            <a:endParaRPr lang="en-US" altLang="ko-KR" sz="2400" b="1" dirty="0" smtClean="0">
              <a:effectLst/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 smtClean="0">
                <a:effectLst/>
                <a:latin typeface="+mn-ea"/>
              </a:rPr>
              <a:t>데이터 모델링</a:t>
            </a:r>
            <a:endParaRPr lang="en-US" altLang="ko-KR" sz="2400" b="1" dirty="0" smtClean="0">
              <a:effectLst/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atin typeface="+mn-ea"/>
              </a:rPr>
              <a:t>(2</a:t>
            </a:r>
            <a:r>
              <a:rPr lang="ko-KR" altLang="en-US" sz="2400" b="1" dirty="0" smtClean="0">
                <a:latin typeface="+mn-ea"/>
              </a:rPr>
              <a:t>단계</a:t>
            </a:r>
            <a:r>
              <a:rPr lang="en-US" altLang="ko-KR" sz="2400" b="1" dirty="0" smtClean="0">
                <a:latin typeface="+mn-ea"/>
              </a:rPr>
              <a:t>)</a:t>
            </a:r>
            <a:r>
              <a:rPr lang="ko-KR" altLang="en-US" sz="2400" b="1" dirty="0" smtClean="0">
                <a:effectLst/>
                <a:latin typeface="+mn-ea"/>
              </a:rPr>
              <a:t> 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36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모델링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 모델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863580" y="6494318"/>
            <a:ext cx="878478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69587" y="2214248"/>
            <a:ext cx="10905886" cy="61837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데이터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관계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데이터의 의미 및 일관성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제약 조건 등을 기술하기 위한 개념적 도구들의 모음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9587" y="2955941"/>
            <a:ext cx="10905885" cy="89908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solidFill>
                  <a:schemeClr val="tx1"/>
                </a:solidFill>
              </a:rPr>
              <a:t>현실세계를 데이터베이스에 표현하는 중간 과정</a:t>
            </a:r>
            <a:r>
              <a:rPr lang="en-US" altLang="ko-KR" dirty="0" smtClean="0">
                <a:solidFill>
                  <a:schemeClr val="tx1"/>
                </a:solidFill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</a:rPr>
              <a:t>즉 데이터베이스 설계 과정에서 데이터의 구조를 논리적으로 표현하기위해 사용되는 도구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3056" y="4033977"/>
            <a:ext cx="5248589" cy="6183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개념적 데이터 모델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98841" y="4033977"/>
            <a:ext cx="5276632" cy="6183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논리적 데이터 모델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15013" y="4747193"/>
            <a:ext cx="5276632" cy="201728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현실 세계에 대한 인간의 이해를 돕기 위한 현실세계에 대한 인식을 추상적 개념으로 표현하는 과정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속성들로 기술된 개체 타입과 이 개체 타입들 간의 관계를 이용하여 현실 세계를 표현하는 방법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개체 </a:t>
            </a:r>
            <a:r>
              <a:rPr lang="en-US" altLang="ko-KR" sz="1600" dirty="0" smtClean="0">
                <a:solidFill>
                  <a:schemeClr val="tx1"/>
                </a:solidFill>
              </a:rPr>
              <a:t>– </a:t>
            </a:r>
            <a:r>
              <a:rPr lang="ko-KR" altLang="en-US" sz="1600" dirty="0" smtClean="0">
                <a:solidFill>
                  <a:schemeClr val="tx1"/>
                </a:solidFill>
              </a:rPr>
              <a:t>관계</a:t>
            </a:r>
            <a:r>
              <a:rPr lang="en-US" altLang="ko-KR" sz="1600" dirty="0" smtClean="0">
                <a:solidFill>
                  <a:schemeClr val="tx1"/>
                </a:solidFill>
              </a:rPr>
              <a:t>(E-R) </a:t>
            </a:r>
            <a:r>
              <a:rPr lang="ko-KR" altLang="en-US" sz="1600" dirty="0" smtClean="0">
                <a:solidFill>
                  <a:schemeClr val="tx1"/>
                </a:solidFill>
              </a:rPr>
              <a:t>모델이 대표적 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298840" y="4747193"/>
            <a:ext cx="5276632" cy="201728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개념적 모델링 과정에서 얻은 개념적 구조를 컴퓨터가 이해하고 처리할 수 있는 컴퓨터 환경에 맞도록 변환하는 과정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필드로 기술된 데이터타입과 이 데이터 타입들 간의 관계를 이용하여 현실 세계를 표현하는 방법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48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모델링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 모델의 구성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9367" y="2478668"/>
            <a:ext cx="2193997" cy="929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</a:rPr>
              <a:t>구  조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</a:rPr>
              <a:t>(Structure)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06259" y="2478668"/>
            <a:ext cx="8154914" cy="92954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mtClean="0">
                <a:solidFill>
                  <a:schemeClr val="tx1"/>
                </a:solidFill>
              </a:rPr>
              <a:t>데이터를 어떤 모습으로 저장할 것인지를 표현하는 논리적 구조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논리적으로 표현된 개체 타입들 간의 관계로서 데이터 구조 및 정적 성질을 표현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9367" y="3784459"/>
            <a:ext cx="2193997" cy="929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</a:rPr>
              <a:t>연  산</a:t>
            </a:r>
            <a:endParaRPr lang="en-US" altLang="ko-KR" sz="2000" b="1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/>
                </a:solidFill>
              </a:rPr>
              <a:t>(Operation)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306259" y="3784459"/>
            <a:ext cx="8154914" cy="92954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데이터베이스에 저장된 실제 데이터를 처리하는 방법 표시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데이터베이스를 조작하는 기본 도구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19367" y="5090250"/>
            <a:ext cx="2193997" cy="929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</a:rPr>
              <a:t>제 약  조 건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(Constraint)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306259" y="5090250"/>
            <a:ext cx="8154914" cy="92954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데이터베이스에 저장될 수 있는 실제 데이터의 논리적인 제약조건을 표시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5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모델링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1444" y="6141027"/>
            <a:ext cx="878478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9756" y="2427308"/>
            <a:ext cx="11016890" cy="60292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</a:rPr>
              <a:t>1976</a:t>
            </a:r>
            <a:r>
              <a:rPr lang="ko-KR" altLang="en-US" sz="2000" dirty="0" smtClean="0">
                <a:solidFill>
                  <a:schemeClr val="tx1"/>
                </a:solidFill>
              </a:rPr>
              <a:t>년 피터 첸이 제안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7554" y="3336068"/>
            <a:ext cx="11016890" cy="60292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현실 세계를 개체</a:t>
            </a:r>
            <a:r>
              <a:rPr lang="en-US" altLang="ko-KR" sz="2000" dirty="0" smtClean="0">
                <a:solidFill>
                  <a:schemeClr val="tx1"/>
                </a:solidFill>
              </a:rPr>
              <a:t>(Entity)</a:t>
            </a:r>
            <a:r>
              <a:rPr lang="ko-KR" altLang="en-US" sz="2000" dirty="0" smtClean="0">
                <a:solidFill>
                  <a:schemeClr val="tx1"/>
                </a:solidFill>
              </a:rPr>
              <a:t>와 개체 간의 관계</a:t>
            </a:r>
            <a:r>
              <a:rPr lang="en-US" altLang="ko-KR" sz="2000" dirty="0" smtClean="0">
                <a:solidFill>
                  <a:schemeClr val="tx1"/>
                </a:solidFill>
              </a:rPr>
              <a:t>(Relationship)</a:t>
            </a:r>
            <a:r>
              <a:rPr lang="ko-KR" altLang="en-US" sz="2000" dirty="0" smtClean="0">
                <a:solidFill>
                  <a:schemeClr val="tx1"/>
                </a:solidFill>
              </a:rPr>
              <a:t>를 이용해 개념적 구조로 표현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87554" y="4244828"/>
            <a:ext cx="11016890" cy="112252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개체</a:t>
            </a:r>
            <a:r>
              <a:rPr lang="en-US" altLang="ko-KR" sz="2000" dirty="0" smtClean="0">
                <a:solidFill>
                  <a:schemeClr val="tx1"/>
                </a:solidFill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</a:rPr>
              <a:t>관계 다이어그램</a:t>
            </a:r>
            <a:r>
              <a:rPr lang="en-US" altLang="ko-KR" sz="2000" dirty="0" smtClean="0">
                <a:solidFill>
                  <a:schemeClr val="tx1"/>
                </a:solidFill>
              </a:rPr>
              <a:t>(Entity-Relationship Diagram) </a:t>
            </a:r>
            <a:r>
              <a:rPr lang="ko-KR" altLang="en-US" sz="2000" dirty="0" smtClean="0">
                <a:solidFill>
                  <a:schemeClr val="tx1"/>
                </a:solidFill>
              </a:rPr>
              <a:t>또는 </a:t>
            </a:r>
            <a:r>
              <a:rPr lang="en-US" altLang="ko-KR" sz="2000" dirty="0" smtClean="0">
                <a:solidFill>
                  <a:schemeClr val="tx1"/>
                </a:solidFill>
              </a:rPr>
              <a:t>E-R </a:t>
            </a:r>
            <a:r>
              <a:rPr lang="ko-KR" altLang="en-US" sz="2000" dirty="0" smtClean="0">
                <a:solidFill>
                  <a:schemeClr val="tx1"/>
                </a:solidFill>
              </a:rPr>
              <a:t>다이어그램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  - </a:t>
            </a:r>
            <a:r>
              <a:rPr lang="ko-KR" altLang="en-US" sz="2000" dirty="0" smtClean="0">
                <a:solidFill>
                  <a:schemeClr val="tx1"/>
                </a:solidFill>
              </a:rPr>
              <a:t>현실 세계를 개체</a:t>
            </a:r>
            <a:r>
              <a:rPr lang="en-US" altLang="ko-KR" sz="2000" dirty="0" smtClean="0">
                <a:solidFill>
                  <a:schemeClr val="tx1"/>
                </a:solidFill>
              </a:rPr>
              <a:t>-</a:t>
            </a:r>
            <a:r>
              <a:rPr lang="ko-KR" altLang="en-US" sz="2000" dirty="0" smtClean="0">
                <a:solidFill>
                  <a:schemeClr val="tx1"/>
                </a:solidFill>
              </a:rPr>
              <a:t>관계 모델을 이용해 개념적으로 모델링하여 그림으로 표현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개체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-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관계 모델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59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621866" y="3571084"/>
            <a:ext cx="5907684" cy="3286916"/>
            <a:chOff x="796161" y="3900048"/>
            <a:chExt cx="5521511" cy="295795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6161" y="3900048"/>
              <a:ext cx="5521511" cy="2957952"/>
            </a:xfrm>
            <a:prstGeom prst="rect">
              <a:avLst/>
            </a:prstGeom>
          </p:spPr>
        </p:pic>
        <p:sp>
          <p:nvSpPr>
            <p:cNvPr id="2" name="직사각형 1"/>
            <p:cNvSpPr/>
            <p:nvPr/>
          </p:nvSpPr>
          <p:spPr>
            <a:xfrm>
              <a:off x="5559136" y="6525491"/>
              <a:ext cx="608302" cy="187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모델링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개체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(Entity)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591444" y="6141027"/>
            <a:ext cx="878478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87554" y="2179281"/>
            <a:ext cx="11016890" cy="42303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 smtClean="0">
                <a:solidFill>
                  <a:schemeClr val="tx1"/>
                </a:solidFill>
              </a:rPr>
              <a:t>DB</a:t>
            </a:r>
            <a:r>
              <a:rPr lang="ko-KR" altLang="en-US" sz="2000" dirty="0" smtClean="0">
                <a:solidFill>
                  <a:schemeClr val="tx1"/>
                </a:solidFill>
              </a:rPr>
              <a:t>에 표현하는 것으로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사람이 생각하는 개념이나 정보 단위 같은 현실세계의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대상체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21866" y="2710426"/>
            <a:ext cx="11016890" cy="42303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유형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무형의 정보로서 서로 연관된 몇 개의 속성으로 구성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1866" y="3262353"/>
            <a:ext cx="11016890" cy="42303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파일 시스템의 레코드에 대응하는 것으로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어떤 정보를 제공하는 역할 수행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6167438" y="4395011"/>
            <a:ext cx="983650" cy="1075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266" y="4443001"/>
            <a:ext cx="1771650" cy="86677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532585" y="5265934"/>
            <a:ext cx="45425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effectLst/>
                <a:latin typeface="+mj-lt"/>
              </a:rPr>
              <a:t>E-R </a:t>
            </a:r>
            <a:r>
              <a:rPr lang="ko-KR" altLang="en-US" dirty="0" smtClean="0">
                <a:effectLst/>
                <a:latin typeface="+mj-lt"/>
              </a:rPr>
              <a:t>다이어그램에서는 사각형으로 표현</a:t>
            </a:r>
            <a:endParaRPr lang="en-US" altLang="ko-KR" dirty="0" smtClean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522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모델링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속성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(Attribute)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8845" y="2318623"/>
            <a:ext cx="11016890" cy="53778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개체가 가지고 있는 고유의 특성이자 데이터의 가장 작은 논리적 단위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23" y="3500438"/>
            <a:ext cx="4676209" cy="228164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674454" y="3161978"/>
            <a:ext cx="5392741" cy="3151888"/>
            <a:chOff x="5674454" y="3161978"/>
            <a:chExt cx="5392741" cy="315188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4454" y="3161978"/>
              <a:ext cx="5392741" cy="315188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0093234" y="5913120"/>
              <a:ext cx="687977" cy="3309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775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모델링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관계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(Relationship)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8845" y="2318623"/>
            <a:ext cx="11016890" cy="53778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개체 간의 관계 또는 속성 간의 관계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38067" y="3500438"/>
            <a:ext cx="8115864" cy="2598148"/>
            <a:chOff x="2038067" y="3500438"/>
            <a:chExt cx="8115864" cy="259814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8067" y="3500438"/>
              <a:ext cx="8115864" cy="2598148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9074331" y="5477691"/>
              <a:ext cx="914400" cy="470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845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모델링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관계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(Relationship)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8844" y="2318623"/>
            <a:ext cx="3503161" cy="53778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일대일</a:t>
            </a:r>
            <a:r>
              <a:rPr lang="en-US" altLang="ko-KR" sz="2000" dirty="0" smtClean="0">
                <a:solidFill>
                  <a:schemeClr val="tx1"/>
                </a:solidFill>
              </a:rPr>
              <a:t>(1:1) </a:t>
            </a:r>
            <a:r>
              <a:rPr lang="ko-KR" altLang="en-US" sz="2000" dirty="0" smtClean="0">
                <a:solidFill>
                  <a:schemeClr val="tx1"/>
                </a:solidFill>
              </a:rPr>
              <a:t>관계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40800" y="2318623"/>
            <a:ext cx="3503161" cy="53778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일대다</a:t>
            </a:r>
            <a:r>
              <a:rPr lang="en-US" altLang="ko-KR" sz="2000" dirty="0" smtClean="0">
                <a:solidFill>
                  <a:schemeClr val="tx1"/>
                </a:solidFill>
              </a:rPr>
              <a:t>(1:N) </a:t>
            </a:r>
            <a:r>
              <a:rPr lang="ko-KR" altLang="en-US" sz="2000" dirty="0" smtClean="0">
                <a:solidFill>
                  <a:schemeClr val="tx1"/>
                </a:solidFill>
              </a:rPr>
              <a:t>관계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905071" y="2318623"/>
            <a:ext cx="3503161" cy="53778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일대일</a:t>
            </a:r>
            <a:r>
              <a:rPr lang="en-US" altLang="ko-KR" sz="2000" dirty="0" smtClean="0">
                <a:solidFill>
                  <a:schemeClr val="tx1"/>
                </a:solidFill>
              </a:rPr>
              <a:t>(N:M) </a:t>
            </a:r>
            <a:r>
              <a:rPr lang="ko-KR" altLang="en-US" sz="2000" dirty="0" smtClean="0">
                <a:solidFill>
                  <a:schemeClr val="tx1"/>
                </a:solidFill>
              </a:rPr>
              <a:t>관계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48" y="3259998"/>
            <a:ext cx="3529557" cy="32278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800" y="3259590"/>
            <a:ext cx="3503161" cy="32282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2756" y="3259590"/>
            <a:ext cx="3505476" cy="322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16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모델링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E-R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다이어그램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49" y="2178518"/>
            <a:ext cx="7056904" cy="44855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140" y="2413772"/>
            <a:ext cx="3560196" cy="402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6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데이터베이스의 정의와 특성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554" y="1568919"/>
            <a:ext cx="11197046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데이터베이스의 정의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8407" y="5584793"/>
            <a:ext cx="10812477" cy="84908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공용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데이터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(shared data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) : </a:t>
            </a:r>
            <a:r>
              <a:rPr lang="ko-KR" altLang="en-US" sz="2000" dirty="0" smtClean="0">
                <a:solidFill>
                  <a:schemeClr val="tx1"/>
                </a:solidFill>
              </a:rPr>
              <a:t>여러 </a:t>
            </a:r>
            <a:r>
              <a:rPr lang="ko-KR" altLang="en-US" sz="2000" dirty="0">
                <a:solidFill>
                  <a:schemeClr val="tx1"/>
                </a:solidFill>
              </a:rPr>
              <a:t>응용시스템들이 공동 소유 및 유지하는 </a:t>
            </a:r>
            <a:r>
              <a:rPr lang="ko-KR" altLang="en-US" sz="2000" dirty="0" smtClean="0">
                <a:solidFill>
                  <a:schemeClr val="tx1"/>
                </a:solidFill>
              </a:rPr>
              <a:t>자료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28408" y="2384393"/>
            <a:ext cx="10812477" cy="84908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</a:rPr>
              <a:t>통합 데이터</a:t>
            </a:r>
            <a:r>
              <a:rPr lang="en-US" altLang="ko-KR" sz="2000" b="1" dirty="0">
                <a:solidFill>
                  <a:schemeClr val="tx1"/>
                </a:solidFill>
              </a:rPr>
              <a:t>(integrated data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 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자료의 중복을 배제한 데이터의 모음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8408" y="3451193"/>
            <a:ext cx="10812477" cy="84908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</a:rPr>
              <a:t>저장 데이터</a:t>
            </a:r>
            <a:r>
              <a:rPr lang="en-US" altLang="ko-KR" sz="2000" b="1" dirty="0">
                <a:solidFill>
                  <a:schemeClr val="tx1"/>
                </a:solidFill>
              </a:rPr>
              <a:t>(stored data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 : </a:t>
            </a:r>
            <a:r>
              <a:rPr lang="ko-KR" altLang="en-US" sz="2000" dirty="0">
                <a:solidFill>
                  <a:schemeClr val="tx1"/>
                </a:solidFill>
              </a:rPr>
              <a:t>컴퓨터가 </a:t>
            </a:r>
            <a:r>
              <a:rPr lang="ko-KR" altLang="en-US" sz="2000" dirty="0" smtClean="0">
                <a:solidFill>
                  <a:schemeClr val="tx1"/>
                </a:solidFill>
              </a:rPr>
              <a:t>접근할 수 </a:t>
            </a:r>
            <a:r>
              <a:rPr lang="ko-KR" altLang="en-US" sz="2000" dirty="0">
                <a:solidFill>
                  <a:schemeClr val="tx1"/>
                </a:solidFill>
              </a:rPr>
              <a:t>있는 저장매체에 저장된 </a:t>
            </a:r>
            <a:r>
              <a:rPr lang="ko-KR" altLang="en-US" sz="2000" dirty="0" smtClean="0">
                <a:solidFill>
                  <a:schemeClr val="tx1"/>
                </a:solidFill>
              </a:rPr>
              <a:t>자료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8407" y="4517993"/>
            <a:ext cx="10812477" cy="84908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</a:rPr>
              <a:t>운영 데이터</a:t>
            </a:r>
            <a:r>
              <a:rPr lang="en-US" altLang="ko-KR" sz="2000" b="1" dirty="0">
                <a:solidFill>
                  <a:schemeClr val="tx1"/>
                </a:solidFill>
              </a:rPr>
              <a:t>(operational data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) : </a:t>
            </a:r>
            <a:r>
              <a:rPr lang="ko-KR" altLang="en-US" sz="2000" dirty="0">
                <a:solidFill>
                  <a:schemeClr val="tx1"/>
                </a:solidFill>
              </a:rPr>
              <a:t>조직의 운영 및 주요기능 수행을 </a:t>
            </a:r>
            <a:r>
              <a:rPr lang="ko-KR" altLang="en-US" sz="2000" dirty="0" smtClean="0">
                <a:solidFill>
                  <a:schemeClr val="tx1"/>
                </a:solidFill>
              </a:rPr>
              <a:t>위해 지속적으로 </a:t>
            </a:r>
            <a:r>
              <a:rPr lang="ko-KR" altLang="en-US" sz="2000" dirty="0">
                <a:solidFill>
                  <a:schemeClr val="tx1"/>
                </a:solidFill>
              </a:rPr>
              <a:t>유지</a:t>
            </a:r>
          </a:p>
        </p:txBody>
      </p:sp>
    </p:spTree>
    <p:extLst>
      <p:ext uri="{BB962C8B-B14F-4D97-AF65-F5344CB8AC3E}">
        <p14:creationId xmlns:p14="http://schemas.microsoft.com/office/powerpoint/2010/main" val="345322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</a:t>
            </a:r>
            <a:r>
              <a:rPr kumimoji="1" lang="ko-KR" alt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모델링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 모델 종류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8844" y="2318623"/>
            <a:ext cx="3503161" cy="53778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관계형 데이터 모델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240801" y="2318623"/>
            <a:ext cx="3440160" cy="53778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solidFill>
                  <a:schemeClr val="tx1"/>
                </a:solidFill>
              </a:rPr>
              <a:t>계층형</a:t>
            </a:r>
            <a:r>
              <a:rPr lang="ko-KR" altLang="en-US" b="1" dirty="0" smtClean="0">
                <a:solidFill>
                  <a:schemeClr val="tx1"/>
                </a:solidFill>
              </a:rPr>
              <a:t> 데이터 모델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839757" y="2318623"/>
            <a:ext cx="3603306" cy="53778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chemeClr val="tx1"/>
                </a:solidFill>
              </a:rPr>
              <a:t>망</a:t>
            </a:r>
            <a:r>
              <a:rPr lang="en-US" altLang="ko-KR" b="1" dirty="0" smtClean="0">
                <a:solidFill>
                  <a:schemeClr val="tx1"/>
                </a:solidFill>
              </a:rPr>
              <a:t>(</a:t>
            </a:r>
            <a:r>
              <a:rPr lang="ko-KR" altLang="en-US" b="1" dirty="0" smtClean="0">
                <a:solidFill>
                  <a:schemeClr val="tx1"/>
                </a:solidFill>
              </a:rPr>
              <a:t>그래프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 smtClean="0">
                <a:solidFill>
                  <a:schemeClr val="tx1"/>
                </a:solidFill>
              </a:rPr>
              <a:t>네트워크</a:t>
            </a:r>
            <a:r>
              <a:rPr lang="en-US" altLang="ko-KR" b="1" dirty="0" smtClean="0">
                <a:solidFill>
                  <a:schemeClr val="tx1"/>
                </a:solidFill>
              </a:rPr>
              <a:t>) </a:t>
            </a:r>
            <a:r>
              <a:rPr lang="ko-KR" altLang="en-US" b="1" dirty="0" smtClean="0">
                <a:solidFill>
                  <a:schemeClr val="tx1"/>
                </a:solidFill>
              </a:rPr>
              <a:t>데이터 모델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8843" y="3161978"/>
            <a:ext cx="3503161" cy="3151736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계층 모델과 망 모델의 복잡한 구조를 단순화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표를 이용해 데이터 상호관계를 정의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데이터 간의 관계를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기본키</a:t>
            </a:r>
            <a:r>
              <a:rPr lang="en-US" altLang="ko-KR" sz="1600" dirty="0" smtClean="0">
                <a:solidFill>
                  <a:schemeClr val="tx1"/>
                </a:solidFill>
              </a:rPr>
              <a:t>(PK)</a:t>
            </a:r>
            <a:r>
              <a:rPr lang="ko-KR" altLang="en-US" sz="1600" dirty="0" smtClean="0">
                <a:solidFill>
                  <a:schemeClr val="tx1"/>
                </a:solidFill>
              </a:rPr>
              <a:t>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외래키</a:t>
            </a:r>
            <a:r>
              <a:rPr lang="en-US" altLang="ko-KR" sz="1600" dirty="0" smtClean="0">
                <a:solidFill>
                  <a:schemeClr val="tx1"/>
                </a:solidFill>
              </a:rPr>
              <a:t>(FK)</a:t>
            </a:r>
            <a:r>
              <a:rPr lang="ko-KR" altLang="en-US" sz="1600" dirty="0" smtClean="0">
                <a:solidFill>
                  <a:schemeClr val="tx1"/>
                </a:solidFill>
              </a:rPr>
              <a:t>로 표현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/>
                </a:solidFill>
              </a:rPr>
              <a:t>1:1, 1:N, N:M </a:t>
            </a:r>
            <a:r>
              <a:rPr lang="ko-KR" altLang="en-US" sz="1600" dirty="0" smtClean="0">
                <a:solidFill>
                  <a:schemeClr val="tx1"/>
                </a:solidFill>
              </a:rPr>
              <a:t>관계 자유롭게 표현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240801" y="3161978"/>
            <a:ext cx="3440160" cy="3151736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데이터의 논리적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구조도가</a:t>
            </a: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트리형태이며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개체가 트리를 구성하는 노드 형태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개체를 노드로 표시하고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개체집합들</a:t>
            </a:r>
            <a:r>
              <a:rPr lang="ko-KR" altLang="en-US" sz="1600" dirty="0" smtClean="0">
                <a:solidFill>
                  <a:schemeClr val="tx1"/>
                </a:solidFill>
              </a:rPr>
              <a:t> 사이의 관계를 링크로 표현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개체 관의 관계를 부모와 자식간의 관계로 표현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/>
                </a:solidFill>
              </a:rPr>
              <a:t>1:N </a:t>
            </a:r>
            <a:r>
              <a:rPr lang="ko-KR" altLang="en-US" sz="1600" dirty="0" smtClean="0">
                <a:solidFill>
                  <a:schemeClr val="tx1"/>
                </a:solidFill>
              </a:rPr>
              <a:t>관계만 존재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839757" y="3161978"/>
            <a:ext cx="3603306" cy="3151736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그래프를 이용해서 데이터 논리 구조를 표현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상위와 하위 레코드 사이에서 </a:t>
            </a:r>
            <a:r>
              <a:rPr lang="en-US" altLang="ko-KR" sz="1600" dirty="0" smtClean="0">
                <a:solidFill>
                  <a:schemeClr val="tx1"/>
                </a:solidFill>
              </a:rPr>
              <a:t>N:M </a:t>
            </a:r>
            <a:r>
              <a:rPr lang="ko-KR" altLang="en-US" sz="1600" dirty="0" smtClean="0">
                <a:solidFill>
                  <a:schemeClr val="tx1"/>
                </a:solidFill>
              </a:rPr>
              <a:t>대응관계를 만족하는 구도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레코드 타입 간의 관계는 </a:t>
            </a:r>
            <a:r>
              <a:rPr lang="en-US" altLang="ko-KR" sz="1600" dirty="0">
                <a:solidFill>
                  <a:schemeClr val="tx1"/>
                </a:solidFill>
              </a:rPr>
              <a:t>1:1, 1:N, </a:t>
            </a:r>
            <a:r>
              <a:rPr lang="en-US" altLang="ko-KR" sz="1600" dirty="0" smtClean="0">
                <a:solidFill>
                  <a:schemeClr val="tx1"/>
                </a:solidFill>
              </a:rPr>
              <a:t>N:M </a:t>
            </a:r>
            <a:r>
              <a:rPr lang="ko-KR" altLang="en-US" sz="1600" dirty="0" smtClean="0">
                <a:solidFill>
                  <a:schemeClr val="tx1"/>
                </a:solidFill>
              </a:rPr>
              <a:t>이 될 수 있음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 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82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요약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 모델링 요약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44" y="2146798"/>
            <a:ext cx="5764256" cy="43672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439" y="2211705"/>
            <a:ext cx="5502048" cy="30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7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관계 데이터 모델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관계 데이터 모델의 기본 용어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09597" y="2434002"/>
            <a:ext cx="4889767" cy="3862892"/>
            <a:chOff x="1626696" y="2688573"/>
            <a:chExt cx="8324850" cy="3448594"/>
          </a:xfrm>
        </p:grpSpPr>
        <p:grpSp>
          <p:nvGrpSpPr>
            <p:cNvPr id="4" name="그룹 3"/>
            <p:cNvGrpSpPr/>
            <p:nvPr/>
          </p:nvGrpSpPr>
          <p:grpSpPr>
            <a:xfrm>
              <a:off x="1626696" y="2688573"/>
              <a:ext cx="8324850" cy="3352800"/>
              <a:chOff x="1263015" y="2501537"/>
              <a:chExt cx="8324850" cy="3352800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63015" y="2501537"/>
                <a:ext cx="8324850" cy="3352800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8800704" y="4876800"/>
                <a:ext cx="600892" cy="19158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9254440" y="5945578"/>
              <a:ext cx="600892" cy="1915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538354" y="2686487"/>
            <a:ext cx="1371601" cy="68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 smtClean="0">
                <a:solidFill>
                  <a:schemeClr val="tx1"/>
                </a:solidFill>
              </a:rPr>
              <a:t>튜플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(Tuple)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03471" y="2686487"/>
            <a:ext cx="4800602" cy="68016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릴레이션을</a:t>
            </a:r>
            <a:r>
              <a:rPr lang="ko-KR" altLang="en-US" sz="1200" dirty="0" smtClean="0">
                <a:solidFill>
                  <a:schemeClr val="tx1"/>
                </a:solidFill>
              </a:rPr>
              <a:t> 구성하는 각각의 행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</a:rPr>
              <a:t>속성의 모임으로 구성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38354" y="3564919"/>
            <a:ext cx="1371601" cy="6801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속성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(Attribute)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003471" y="3564919"/>
            <a:ext cx="4800602" cy="68016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릴레이션을</a:t>
            </a:r>
            <a:r>
              <a:rPr lang="ko-KR" altLang="en-US" sz="1200" dirty="0" smtClean="0">
                <a:solidFill>
                  <a:schemeClr val="tx1"/>
                </a:solidFill>
              </a:rPr>
              <a:t> 구성하는 각각의 열로 </a:t>
            </a:r>
            <a:r>
              <a:rPr lang="en-US" altLang="ko-KR" sz="1200" dirty="0" smtClean="0">
                <a:solidFill>
                  <a:schemeClr val="tx1"/>
                </a:solidFill>
              </a:rPr>
              <a:t>DB</a:t>
            </a:r>
            <a:r>
              <a:rPr lang="ko-KR" altLang="en-US" sz="1200" dirty="0" smtClean="0">
                <a:solidFill>
                  <a:schemeClr val="tx1"/>
                </a:solidFill>
              </a:rPr>
              <a:t>의 가장 작은 논리적 단위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</a:rPr>
              <a:t>개체의 특성을 기술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538354" y="4422569"/>
            <a:ext cx="1371601" cy="7967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도메인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(Domain)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003471" y="4422569"/>
            <a:ext cx="4800602" cy="79674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</a:rPr>
              <a:t>하나의 속성이 가질 수 있는 같은 타입의 원자 값들의 집합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</a:rPr>
              <a:t>실제 속성값이 나타날 때 그 값의 합법 여부를 시스템이 검사하는데 이용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538354" y="5392851"/>
            <a:ext cx="1371601" cy="7967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 smtClean="0">
                <a:solidFill>
                  <a:schemeClr val="tx1"/>
                </a:solidFill>
              </a:rPr>
              <a:t>릴레이션</a:t>
            </a:r>
            <a:endParaRPr lang="en-US" altLang="ko-KR" sz="15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b="1" dirty="0" err="1" smtClean="0">
                <a:solidFill>
                  <a:schemeClr val="tx1"/>
                </a:solidFill>
              </a:rPr>
              <a:t>인턴스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003471" y="5392851"/>
            <a:ext cx="4800602" cy="79674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</a:rPr>
              <a:t>데이터 개체를 구성하고 있는 속성들에 데이터 타입이 정의되어 구체적인 데이터 값을 갖고 있는 것을 의미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8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관계 데이터 모델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특징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2138362"/>
            <a:ext cx="8505825" cy="2581275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561107" y="4862513"/>
            <a:ext cx="10900066" cy="186040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chemeClr val="tx1"/>
                </a:solidFill>
              </a:rPr>
              <a:t>투플의</a:t>
            </a:r>
            <a:r>
              <a:rPr lang="ko-KR" altLang="en-US" sz="1600" b="1" dirty="0">
                <a:solidFill>
                  <a:schemeClr val="tx1"/>
                </a:solidFill>
              </a:rPr>
              <a:t> 유일성 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</a:rPr>
              <a:t>하나의 릴레이션에는 동일한 </a:t>
            </a:r>
            <a:r>
              <a:rPr lang="ko-KR" altLang="en-US" sz="1600" b="1" dirty="0" err="1">
                <a:solidFill>
                  <a:schemeClr val="tx1"/>
                </a:solidFill>
              </a:rPr>
              <a:t>투플이</a:t>
            </a:r>
            <a:r>
              <a:rPr lang="ko-KR" altLang="en-US" sz="1600" b="1" dirty="0">
                <a:solidFill>
                  <a:schemeClr val="tx1"/>
                </a:solidFill>
              </a:rPr>
              <a:t> 존재할 수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없음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chemeClr val="tx1"/>
                </a:solidFill>
              </a:rPr>
              <a:t>투플의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err="1">
                <a:solidFill>
                  <a:schemeClr val="tx1"/>
                </a:solidFill>
              </a:rPr>
              <a:t>무순서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</a:rPr>
              <a:t>하나의 릴레이션에서 </a:t>
            </a:r>
            <a:r>
              <a:rPr lang="ko-KR" altLang="en-US" sz="1600" b="1" dirty="0" err="1">
                <a:solidFill>
                  <a:schemeClr val="tx1"/>
                </a:solidFill>
              </a:rPr>
              <a:t>투플</a:t>
            </a:r>
            <a:r>
              <a:rPr lang="ko-KR" altLang="en-US" sz="1600" b="1" dirty="0">
                <a:solidFill>
                  <a:schemeClr val="tx1"/>
                </a:solidFill>
              </a:rPr>
              <a:t> 사이의 순서는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무의미 함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/>
                </a:solidFill>
              </a:rPr>
              <a:t>속성의 </a:t>
            </a:r>
            <a:r>
              <a:rPr lang="ko-KR" altLang="en-US" sz="1600" b="1" dirty="0" err="1">
                <a:solidFill>
                  <a:schemeClr val="tx1"/>
                </a:solidFill>
              </a:rPr>
              <a:t>무순서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</a:rPr>
              <a:t>하나의 릴레이션에서 속성 사이의 순서는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무의미 함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/>
                </a:solidFill>
              </a:rPr>
              <a:t>속성의 </a:t>
            </a:r>
            <a:r>
              <a:rPr lang="ko-KR" altLang="en-US" sz="1600" b="1" dirty="0" err="1">
                <a:solidFill>
                  <a:schemeClr val="tx1"/>
                </a:solidFill>
              </a:rPr>
              <a:t>원자성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</a:rPr>
              <a:t>속성 값으로 원자 값만 사용할 수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있음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7647709" y="4197927"/>
            <a:ext cx="987136" cy="342900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7637318" y="4208318"/>
            <a:ext cx="997527" cy="332509"/>
          </a:xfrm>
          <a:prstGeom prst="line">
            <a:avLst/>
          </a:prstGeom>
          <a:ln w="158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4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관계 데이터 모델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키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(Key)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의 개념 및 특징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09598" y="2508064"/>
            <a:ext cx="5315794" cy="3781425"/>
            <a:chOff x="409598" y="2508064"/>
            <a:chExt cx="5315794" cy="37814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598" y="2508064"/>
              <a:ext cx="5315794" cy="37814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925291" y="5870864"/>
              <a:ext cx="613064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538354" y="2686487"/>
            <a:ext cx="1371601" cy="14490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 smtClean="0">
                <a:solidFill>
                  <a:schemeClr val="tx1"/>
                </a:solidFill>
              </a:rPr>
              <a:t>슈퍼키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(Super Key)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003471" y="2686487"/>
            <a:ext cx="4800602" cy="144909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</a:rPr>
              <a:t>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200" dirty="0" smtClean="0">
                <a:solidFill>
                  <a:schemeClr val="tx1"/>
                </a:solidFill>
              </a:rPr>
              <a:t> 내에 있는 속성들의 집합으로 구성된 키로서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릴레이션을</a:t>
            </a:r>
            <a:r>
              <a:rPr lang="ko-KR" altLang="en-US" sz="1200" dirty="0" smtClean="0">
                <a:solidFill>
                  <a:schemeClr val="tx1"/>
                </a:solidFill>
              </a:rPr>
              <a:t> 구성하는 모든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튜플</a:t>
            </a:r>
            <a:r>
              <a:rPr lang="ko-KR" altLang="en-US" sz="1200" dirty="0" smtClean="0">
                <a:solidFill>
                  <a:schemeClr val="tx1"/>
                </a:solidFill>
              </a:rPr>
              <a:t> 중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슈커피로</a:t>
            </a:r>
            <a:r>
              <a:rPr lang="ko-KR" altLang="en-US" sz="1200" dirty="0" smtClean="0">
                <a:solidFill>
                  <a:schemeClr val="tx1"/>
                </a:solidFill>
              </a:rPr>
              <a:t> 구성된 속성의 집합과 동일한 값은 나타나지 않음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릴레이션을</a:t>
            </a:r>
            <a:r>
              <a:rPr lang="ko-KR" altLang="en-US" sz="1200" dirty="0" smtClean="0">
                <a:solidFill>
                  <a:schemeClr val="tx1"/>
                </a:solidFill>
              </a:rPr>
              <a:t> 구성하는 모든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튜플에</a:t>
            </a:r>
            <a:r>
              <a:rPr lang="ko-KR" altLang="en-US" sz="1200" dirty="0" smtClean="0">
                <a:solidFill>
                  <a:schemeClr val="tx1"/>
                </a:solidFill>
              </a:rPr>
              <a:t> 대해 유일성은 </a:t>
            </a:r>
            <a:r>
              <a:rPr lang="ko-KR" altLang="en-US" sz="1200" dirty="0">
                <a:solidFill>
                  <a:schemeClr val="tx1"/>
                </a:solidFill>
              </a:rPr>
              <a:t>만</a:t>
            </a:r>
            <a:r>
              <a:rPr lang="ko-KR" altLang="en-US" sz="1200" dirty="0" smtClean="0">
                <a:solidFill>
                  <a:schemeClr val="tx1"/>
                </a:solidFill>
              </a:rPr>
              <a:t>족시키지만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최소성은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만</a:t>
            </a:r>
            <a:r>
              <a:rPr lang="ko-KR" altLang="en-US" sz="1200" dirty="0" smtClean="0">
                <a:solidFill>
                  <a:schemeClr val="tx1"/>
                </a:solidFill>
              </a:rPr>
              <a:t>족시키지 못함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38354" y="4487988"/>
            <a:ext cx="1371601" cy="17257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 smtClean="0">
                <a:solidFill>
                  <a:schemeClr val="tx1"/>
                </a:solidFill>
              </a:rPr>
              <a:t>후보키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(Candidate Key)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003471" y="4487988"/>
            <a:ext cx="4800602" cy="1725776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릴레이션을</a:t>
            </a:r>
            <a:r>
              <a:rPr lang="ko-KR" altLang="en-US" sz="1200" dirty="0" smtClean="0">
                <a:solidFill>
                  <a:schemeClr val="tx1"/>
                </a:solidFill>
              </a:rPr>
              <a:t> 구성하는 속성들 중에서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튜플을</a:t>
            </a:r>
            <a:r>
              <a:rPr lang="ko-KR" altLang="en-US" sz="1200" dirty="0" smtClean="0">
                <a:solidFill>
                  <a:schemeClr val="tx1"/>
                </a:solidFill>
              </a:rPr>
              <a:t> 유일하게 식별하기 위해 사용하는 속성들의 부분집합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기본키로</a:t>
            </a:r>
            <a:r>
              <a:rPr lang="ko-KR" altLang="en-US" sz="1200" dirty="0" smtClean="0">
                <a:solidFill>
                  <a:schemeClr val="tx1"/>
                </a:solidFill>
              </a:rPr>
              <a:t> 사용할 수 있는 속성들을 의미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</a:rPr>
              <a:t>모든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릴레이션은</a:t>
            </a:r>
            <a:r>
              <a:rPr lang="ko-KR" altLang="en-US" sz="1200" dirty="0" smtClean="0">
                <a:solidFill>
                  <a:schemeClr val="tx1"/>
                </a:solidFill>
              </a:rPr>
              <a:t> 반드시 하나 이상의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후보키를</a:t>
            </a:r>
            <a:r>
              <a:rPr lang="ko-KR" altLang="en-US" sz="1200" dirty="0" smtClean="0">
                <a:solidFill>
                  <a:schemeClr val="tx1"/>
                </a:solidFill>
              </a:rPr>
              <a:t> 가져야 함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릴레이션에</a:t>
            </a:r>
            <a:r>
              <a:rPr lang="ko-KR" altLang="en-US" sz="1200" dirty="0" smtClean="0">
                <a:solidFill>
                  <a:schemeClr val="tx1"/>
                </a:solidFill>
              </a:rPr>
              <a:t> 있는 모든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튜플에</a:t>
            </a:r>
            <a:r>
              <a:rPr lang="ko-KR" altLang="en-US" sz="1200" dirty="0" smtClean="0">
                <a:solidFill>
                  <a:schemeClr val="tx1"/>
                </a:solidFill>
              </a:rPr>
              <a:t> 대해서 유일성과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최소성을</a:t>
            </a:r>
            <a:r>
              <a:rPr lang="ko-KR" altLang="en-US" sz="1200" dirty="0" smtClean="0">
                <a:solidFill>
                  <a:schemeClr val="tx1"/>
                </a:solidFill>
              </a:rPr>
              <a:t> 만족시켜야 함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96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관계 데이터 모델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키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(Key)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의 개념 및 특징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2509" y="2351734"/>
            <a:ext cx="2327564" cy="4226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 smtClean="0">
                <a:solidFill>
                  <a:schemeClr val="tx1"/>
                </a:solidFill>
              </a:rPr>
              <a:t>기본키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(Primary Key)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2108" y="5219053"/>
            <a:ext cx="5708074" cy="144909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후보키</a:t>
            </a:r>
            <a:r>
              <a:rPr lang="ko-KR" altLang="en-US" sz="1400" dirty="0" smtClean="0">
                <a:solidFill>
                  <a:schemeClr val="tx1"/>
                </a:solidFill>
              </a:rPr>
              <a:t> 중에서 선택한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주키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한 릴레이션에서 특정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튜플을</a:t>
            </a:r>
            <a:r>
              <a:rPr lang="ko-KR" altLang="en-US" sz="1400" dirty="0" smtClean="0">
                <a:solidFill>
                  <a:schemeClr val="tx1"/>
                </a:solidFill>
              </a:rPr>
              <a:t> 유일하게 구별 할 수 있는 속성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/>
                </a:solidFill>
              </a:rPr>
              <a:t>Null </a:t>
            </a:r>
            <a:r>
              <a:rPr lang="ko-KR" altLang="en-US" sz="1400" dirty="0" smtClean="0">
                <a:solidFill>
                  <a:schemeClr val="tx1"/>
                </a:solidFill>
              </a:rPr>
              <a:t>값을 가질 수 없음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기본키로</a:t>
            </a:r>
            <a:r>
              <a:rPr lang="ko-KR" altLang="en-US" sz="1400" dirty="0" smtClean="0">
                <a:solidFill>
                  <a:schemeClr val="tx1"/>
                </a:solidFill>
              </a:rPr>
              <a:t> 정의된 속성에는 동일한 값이 중복되어 저장 될 수 없음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8" y="2856853"/>
            <a:ext cx="5212728" cy="2362200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511636" y="2351733"/>
            <a:ext cx="2327564" cy="4226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 smtClean="0">
                <a:solidFill>
                  <a:schemeClr val="tx1"/>
                </a:solidFill>
              </a:rPr>
              <a:t>대체키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500" b="1" dirty="0" err="1" smtClean="0">
                <a:solidFill>
                  <a:schemeClr val="tx1"/>
                </a:solidFill>
              </a:rPr>
              <a:t>Altermate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 Key)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375256" y="3113049"/>
            <a:ext cx="4265035" cy="1918964"/>
            <a:chOff x="6167438" y="3099845"/>
            <a:chExt cx="5200650" cy="2809875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7438" y="3099845"/>
              <a:ext cx="5200650" cy="2809875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0432473" y="5538355"/>
              <a:ext cx="727363" cy="2493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375256" y="5177697"/>
            <a:ext cx="5708074" cy="144909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후보키가</a:t>
            </a:r>
            <a:r>
              <a:rPr lang="ko-KR" altLang="en-US" sz="1400" dirty="0" smtClean="0">
                <a:solidFill>
                  <a:schemeClr val="tx1"/>
                </a:solidFill>
              </a:rPr>
              <a:t> 둘 이상일 때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기본키를</a:t>
            </a:r>
            <a:r>
              <a:rPr lang="ko-KR" altLang="en-US" sz="1400" dirty="0" smtClean="0">
                <a:solidFill>
                  <a:schemeClr val="tx1"/>
                </a:solidFill>
              </a:rPr>
              <a:t> 제외한 나머지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후보키들을</a:t>
            </a:r>
            <a:r>
              <a:rPr lang="ko-KR" altLang="en-US" sz="1400" dirty="0" smtClean="0">
                <a:solidFill>
                  <a:schemeClr val="tx1"/>
                </a:solidFill>
              </a:rPr>
              <a:t> 말함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보조키라고도 함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7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관계 데이터 모델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키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(Key)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의 개념 및 특징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2509" y="2351734"/>
            <a:ext cx="2327564" cy="4226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 smtClean="0">
                <a:solidFill>
                  <a:schemeClr val="tx1"/>
                </a:solidFill>
              </a:rPr>
              <a:t>외</a:t>
            </a:r>
            <a:r>
              <a:rPr lang="ko-KR" altLang="en-US" sz="1500" b="1" dirty="0" err="1">
                <a:solidFill>
                  <a:schemeClr val="tx1"/>
                </a:solidFill>
              </a:rPr>
              <a:t>래</a:t>
            </a:r>
            <a:r>
              <a:rPr lang="ko-KR" altLang="en-US" sz="1500" b="1" dirty="0" err="1" smtClean="0">
                <a:solidFill>
                  <a:schemeClr val="tx1"/>
                </a:solidFill>
              </a:rPr>
              <a:t>키</a:t>
            </a:r>
            <a:r>
              <a:rPr lang="en-US" altLang="ko-KR" sz="1500" b="1" dirty="0" smtClean="0">
                <a:solidFill>
                  <a:schemeClr val="tx1"/>
                </a:solidFill>
              </a:rPr>
              <a:t>(Foreign Key)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167438" y="3262268"/>
            <a:ext cx="5708074" cy="193318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릴레이션을</a:t>
            </a:r>
            <a:r>
              <a:rPr lang="ko-KR" altLang="en-US" sz="1400" dirty="0" smtClean="0">
                <a:solidFill>
                  <a:schemeClr val="tx1"/>
                </a:solidFill>
              </a:rPr>
              <a:t> 맺고 있는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R1, R2</a:t>
            </a:r>
            <a:r>
              <a:rPr lang="ko-KR" altLang="en-US" sz="1400" dirty="0" smtClean="0">
                <a:solidFill>
                  <a:schemeClr val="tx1"/>
                </a:solidFill>
              </a:rPr>
              <a:t>에서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R1</a:t>
            </a:r>
            <a:r>
              <a:rPr lang="ko-KR" altLang="en-US" sz="1400" dirty="0" smtClean="0">
                <a:solidFill>
                  <a:schemeClr val="tx1"/>
                </a:solidFill>
              </a:rPr>
              <a:t>이 참조하고 있는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R2</a:t>
            </a:r>
            <a:r>
              <a:rPr lang="ko-KR" altLang="en-US" sz="1400" dirty="0" smtClean="0">
                <a:solidFill>
                  <a:schemeClr val="tx1"/>
                </a:solidFill>
              </a:rPr>
              <a:t>의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기본키와</a:t>
            </a:r>
            <a:r>
              <a:rPr lang="ko-KR" altLang="en-US" sz="1400" dirty="0" smtClean="0">
                <a:solidFill>
                  <a:schemeClr val="tx1"/>
                </a:solidFill>
              </a:rPr>
              <a:t> 같은 </a:t>
            </a:r>
            <a:r>
              <a:rPr lang="en-US" altLang="ko-KR" sz="1400" dirty="0" smtClean="0">
                <a:solidFill>
                  <a:schemeClr val="tx1"/>
                </a:solidFill>
              </a:rPr>
              <a:t>R1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400" dirty="0" smtClean="0">
                <a:solidFill>
                  <a:schemeClr val="tx1"/>
                </a:solidFill>
              </a:rPr>
              <a:t> 속성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외래키는</a:t>
            </a:r>
            <a:r>
              <a:rPr lang="ko-KR" altLang="en-US" sz="1400" dirty="0" smtClean="0">
                <a:solidFill>
                  <a:schemeClr val="tx1"/>
                </a:solidFill>
              </a:rPr>
              <a:t> 참조되는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기본키와</a:t>
            </a:r>
            <a:r>
              <a:rPr lang="ko-KR" altLang="en-US" sz="1400" dirty="0" smtClean="0">
                <a:solidFill>
                  <a:schemeClr val="tx1"/>
                </a:solidFill>
              </a:rPr>
              <a:t> 대응되어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1400" dirty="0" smtClean="0">
                <a:solidFill>
                  <a:schemeClr val="tx1"/>
                </a:solidFill>
              </a:rPr>
              <a:t> 간에 참조 관계를 표현하는데 중요한 도구임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외래키로</a:t>
            </a:r>
            <a:r>
              <a:rPr lang="ko-KR" altLang="en-US" sz="1400" dirty="0" smtClean="0">
                <a:solidFill>
                  <a:schemeClr val="tx1"/>
                </a:solidFill>
              </a:rPr>
              <a:t> 저장되면 참조 테이블의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기본키에</a:t>
            </a:r>
            <a:r>
              <a:rPr lang="ko-KR" altLang="en-US" sz="1400" dirty="0" smtClean="0">
                <a:solidFill>
                  <a:schemeClr val="tx1"/>
                </a:solidFill>
              </a:rPr>
              <a:t> 없는 값은 입력할 수 없음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2108" y="2961409"/>
            <a:ext cx="5863891" cy="3795556"/>
            <a:chOff x="1819275" y="585787"/>
            <a:chExt cx="8553450" cy="568642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9275" y="585787"/>
              <a:ext cx="8553450" cy="5686425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9268691" y="5912427"/>
              <a:ext cx="872836" cy="280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2947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관계 데이터 모델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무결성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09597" y="3063345"/>
            <a:ext cx="5708074" cy="61504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기본키를</a:t>
            </a:r>
            <a:r>
              <a:rPr lang="ko-KR" altLang="en-US" sz="1400" dirty="0" smtClean="0">
                <a:solidFill>
                  <a:schemeClr val="tx1"/>
                </a:solidFill>
              </a:rPr>
              <a:t> 구성하는 모든 속성은 </a:t>
            </a:r>
            <a:r>
              <a:rPr lang="en-US" altLang="ko-KR" sz="1400" dirty="0" smtClean="0">
                <a:solidFill>
                  <a:schemeClr val="tx1"/>
                </a:solidFill>
              </a:rPr>
              <a:t>NULL </a:t>
            </a:r>
            <a:r>
              <a:rPr lang="ko-KR" altLang="en-US" sz="1400" dirty="0" smtClean="0">
                <a:solidFill>
                  <a:schemeClr val="tx1"/>
                </a:solidFill>
              </a:rPr>
              <a:t>값이나 중복된 값을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가질수</a:t>
            </a:r>
            <a:r>
              <a:rPr lang="ko-KR" altLang="en-US" sz="1400" dirty="0" smtClean="0">
                <a:solidFill>
                  <a:schemeClr val="tx1"/>
                </a:solidFill>
              </a:rPr>
              <a:t> 없음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09597" y="2437108"/>
            <a:ext cx="5686402" cy="472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개체 무결성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66606" y="3063345"/>
            <a:ext cx="5708074" cy="61504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외래키값은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NULL</a:t>
            </a:r>
            <a:r>
              <a:rPr lang="ko-KR" altLang="en-US" sz="1400" dirty="0" smtClean="0">
                <a:solidFill>
                  <a:schemeClr val="tx1"/>
                </a:solidFill>
              </a:rPr>
              <a:t>이거나 참조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릴레이션의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기본키</a:t>
            </a:r>
            <a:r>
              <a:rPr lang="ko-KR" altLang="en-US" sz="1400" dirty="0" smtClean="0">
                <a:solidFill>
                  <a:schemeClr val="tx1"/>
                </a:solidFill>
              </a:rPr>
              <a:t> 값과 동일해야 함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릴레이션은</a:t>
            </a:r>
            <a:r>
              <a:rPr lang="ko-KR" altLang="en-US" sz="1400" dirty="0" smtClean="0">
                <a:solidFill>
                  <a:schemeClr val="tx1"/>
                </a:solidFill>
              </a:rPr>
              <a:t> 참조할 수 없는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외래키</a:t>
            </a:r>
            <a:r>
              <a:rPr lang="ko-KR" altLang="en-US" sz="1400" dirty="0" smtClean="0">
                <a:solidFill>
                  <a:schemeClr val="tx1"/>
                </a:solidFill>
              </a:rPr>
              <a:t> 값을 가질 수 없음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66606" y="2437108"/>
            <a:ext cx="5686402" cy="472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참조 무결성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48" y="4007860"/>
            <a:ext cx="5670407" cy="210502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421582" y="3846160"/>
            <a:ext cx="5309754" cy="2752067"/>
            <a:chOff x="6421582" y="3846160"/>
            <a:chExt cx="5309754" cy="2752067"/>
          </a:xfrm>
        </p:grpSpPr>
        <p:grpSp>
          <p:nvGrpSpPr>
            <p:cNvPr id="8" name="그룹 7"/>
            <p:cNvGrpSpPr/>
            <p:nvPr/>
          </p:nvGrpSpPr>
          <p:grpSpPr>
            <a:xfrm>
              <a:off x="6421582" y="3846160"/>
              <a:ext cx="5309754" cy="2752067"/>
              <a:chOff x="4494500" y="3370865"/>
              <a:chExt cx="6234387" cy="317961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4500" y="3370865"/>
                <a:ext cx="6234387" cy="3179615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10058400" y="6317673"/>
                <a:ext cx="519545" cy="1558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6445" y="6126399"/>
              <a:ext cx="784491" cy="191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50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요 약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관계 데이터 모델 요약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522577" y="2148138"/>
            <a:ext cx="5573421" cy="4450089"/>
            <a:chOff x="522577" y="2148138"/>
            <a:chExt cx="5573421" cy="445008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577" y="2148138"/>
              <a:ext cx="5573421" cy="4450089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527964" y="5195455"/>
              <a:ext cx="353291" cy="1662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419" y="2148138"/>
            <a:ext cx="5465917" cy="4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3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관계 데이터 연산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관계 데이터 연산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29" y="2724026"/>
            <a:ext cx="4769826" cy="220194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690644" y="2952196"/>
            <a:ext cx="5708074" cy="61504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원하는 결과를 얻기 위해 데이터의 처리과정을 순서대로 기술하는 절차 언어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690644" y="4224141"/>
            <a:ext cx="5708074" cy="61504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원하는 결과를 얻기 위해 처리를 원하는 데이터가 무엇이지만 기술하는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비절차</a:t>
            </a:r>
            <a:r>
              <a:rPr lang="ko-KR" altLang="en-US" sz="1400" dirty="0" smtClean="0">
                <a:solidFill>
                  <a:schemeClr val="tx1"/>
                </a:solidFill>
              </a:rPr>
              <a:t> 언어 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88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데이터베이스의 정의와 특성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554" y="1568919"/>
            <a:ext cx="11197046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데이터베이스의 특징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8407" y="5584793"/>
            <a:ext cx="10812477" cy="84908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</a:rPr>
              <a:t>내용으로 참조</a:t>
            </a:r>
            <a:r>
              <a:rPr lang="en-US" altLang="ko-KR" sz="2000" b="1" dirty="0">
                <a:solidFill>
                  <a:schemeClr val="tx1"/>
                </a:solidFill>
              </a:rPr>
              <a:t>(contents reference)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</a:rPr>
              <a:t>저장된 주소나 위치가 아닌 데이터의 내용으로 찾음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28408" y="2384393"/>
            <a:ext cx="10812477" cy="84908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</a:rPr>
              <a:t>실시간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접근성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(</a:t>
            </a:r>
            <a:r>
              <a:rPr lang="en-US" altLang="ko-KR" sz="2000" b="1" dirty="0">
                <a:solidFill>
                  <a:schemeClr val="tx1"/>
                </a:solidFill>
              </a:rPr>
              <a:t>real-time accessibility) 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질의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요청</a:t>
            </a:r>
            <a:r>
              <a:rPr lang="en-US" altLang="ko-KR" sz="2000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에 대한 실시간 처리 응답이 가능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28408" y="3451193"/>
            <a:ext cx="10812477" cy="84908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 smtClean="0">
                <a:solidFill>
                  <a:schemeClr val="tx1"/>
                </a:solidFill>
              </a:rPr>
              <a:t>계속적인 </a:t>
            </a:r>
            <a:r>
              <a:rPr lang="ko-KR" altLang="en-US" sz="2000" b="1" dirty="0">
                <a:solidFill>
                  <a:schemeClr val="tx1"/>
                </a:solidFill>
              </a:rPr>
              <a:t>변화</a:t>
            </a:r>
            <a:r>
              <a:rPr lang="en-US" altLang="ko-KR" sz="2000" b="1" dirty="0">
                <a:solidFill>
                  <a:schemeClr val="tx1"/>
                </a:solidFill>
              </a:rPr>
              <a:t>(continuous evolution)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: </a:t>
            </a:r>
            <a:r>
              <a:rPr lang="ko-KR" altLang="en-US" sz="2000" dirty="0" smtClean="0">
                <a:solidFill>
                  <a:schemeClr val="tx1"/>
                </a:solidFill>
              </a:rPr>
              <a:t>데이터의 삽입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</a:rPr>
              <a:t>삭제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</a:rPr>
              <a:t>갱신으로 최신 데이터 유지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28407" y="4517993"/>
            <a:ext cx="10812477" cy="84908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b="1" dirty="0">
                <a:solidFill>
                  <a:schemeClr val="tx1"/>
                </a:solidFill>
              </a:rPr>
              <a:t>동시 공유</a:t>
            </a:r>
            <a:r>
              <a:rPr lang="en-US" altLang="ko-KR" sz="2000" b="1" dirty="0">
                <a:solidFill>
                  <a:schemeClr val="tx1"/>
                </a:solidFill>
              </a:rPr>
              <a:t>(concurrent sharing)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 : </a:t>
            </a:r>
            <a:r>
              <a:rPr lang="ko-KR" altLang="en-US" sz="2000" dirty="0" smtClean="0">
                <a:solidFill>
                  <a:schemeClr val="tx1"/>
                </a:solidFill>
              </a:rPr>
              <a:t>여러 사용자가 종시에 자기가 원하는 데이터 이용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01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관계 데이터 연산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관계 데이터 연산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관계 대수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71" y="2492087"/>
            <a:ext cx="5486919" cy="390871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070" y="2351734"/>
            <a:ext cx="5487266" cy="18475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070" y="4199236"/>
            <a:ext cx="5487267" cy="228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관계 데이터 연산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관계 데이터 연산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관계 대수를 이용한 질의 표현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92294" y="2133526"/>
            <a:ext cx="4149870" cy="4651738"/>
            <a:chOff x="2167803" y="1079863"/>
            <a:chExt cx="5133975" cy="559117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7803" y="1079863"/>
              <a:ext cx="5133975" cy="559117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6348845" y="6234545"/>
              <a:ext cx="779319" cy="2805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751802" y="2448980"/>
            <a:ext cx="5708074" cy="50203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예제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등급이 </a:t>
            </a:r>
            <a:r>
              <a:rPr lang="en-US" altLang="ko-KR" sz="1400" b="1" dirty="0">
                <a:solidFill>
                  <a:schemeClr val="tx1"/>
                </a:solidFill>
              </a:rPr>
              <a:t>gold</a:t>
            </a:r>
            <a:r>
              <a:rPr lang="ko-KR" altLang="en-US" sz="1400" b="1" dirty="0">
                <a:solidFill>
                  <a:schemeClr val="tx1"/>
                </a:solidFill>
              </a:rPr>
              <a:t>인 고객의 이름과 나이를 </a:t>
            </a:r>
            <a:r>
              <a:rPr lang="ko-KR" altLang="en-US" sz="1400" b="1" dirty="0" err="1">
                <a:solidFill>
                  <a:schemeClr val="tx1"/>
                </a:solidFill>
              </a:rPr>
              <a:t>검색하시오</a:t>
            </a:r>
            <a:r>
              <a:rPr lang="en-US" altLang="ko-KR" sz="1400" dirty="0"/>
              <a:t>.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51802" y="3785943"/>
            <a:ext cx="5708074" cy="73410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예제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400" dirty="0" err="1">
                <a:solidFill>
                  <a:schemeClr val="tx1"/>
                </a:solidFill>
              </a:rPr>
              <a:t>고객이름이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원유선인</a:t>
            </a:r>
            <a:r>
              <a:rPr lang="ko-KR" altLang="en-US" sz="1400" dirty="0">
                <a:solidFill>
                  <a:schemeClr val="tx1"/>
                </a:solidFill>
              </a:rPr>
              <a:t> 고객의 등급과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원유선</a:t>
            </a:r>
            <a:r>
              <a:rPr lang="ko-KR" altLang="en-US" sz="1400" dirty="0">
                <a:solidFill>
                  <a:schemeClr val="tx1"/>
                </a:solidFill>
              </a:rPr>
              <a:t> 고객이 주문한 </a:t>
            </a:r>
            <a:r>
              <a:rPr lang="ko-KR" altLang="en-US" sz="1400" dirty="0" err="1">
                <a:solidFill>
                  <a:schemeClr val="tx1"/>
                </a:solidFill>
              </a:rPr>
              <a:t>주문제품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수량을 </a:t>
            </a:r>
            <a:r>
              <a:rPr lang="ko-KR" altLang="en-US" sz="1400" dirty="0" err="1">
                <a:solidFill>
                  <a:schemeClr val="tx1"/>
                </a:solidFill>
              </a:rPr>
              <a:t>검색하시오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845221" y="3100783"/>
            <a:ext cx="378340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/>
              <a:t>π</a:t>
            </a:r>
            <a:r>
              <a:rPr lang="ko-KR" altLang="en-US" sz="2200" baseline="-25000" dirty="0" err="1"/>
              <a:t>고객이름</a:t>
            </a:r>
            <a:r>
              <a:rPr lang="en-US" altLang="ko-KR" sz="2200" baseline="-25000" dirty="0"/>
              <a:t>, </a:t>
            </a:r>
            <a:r>
              <a:rPr lang="ko-KR" altLang="en-US" sz="2200" baseline="-25000" dirty="0"/>
              <a:t>나이</a:t>
            </a:r>
            <a:r>
              <a:rPr lang="en-US" altLang="ko-KR" sz="2200" dirty="0"/>
              <a:t>(σ</a:t>
            </a:r>
            <a:r>
              <a:rPr lang="ko-KR" altLang="en-US" sz="2200" baseline="-25000" dirty="0"/>
              <a:t>등급 </a:t>
            </a:r>
            <a:r>
              <a:rPr lang="en-US" altLang="ko-KR" sz="2200" baseline="-25000" dirty="0"/>
              <a:t>= 'gold'</a:t>
            </a:r>
            <a:r>
              <a:rPr lang="en-US" altLang="ko-KR" sz="2200" dirty="0"/>
              <a:t>(</a:t>
            </a:r>
            <a:r>
              <a:rPr lang="ko-KR" altLang="en-US" sz="2200" dirty="0"/>
              <a:t>고객</a:t>
            </a:r>
            <a:r>
              <a:rPr lang="en-US" altLang="ko-KR" sz="2200" dirty="0"/>
              <a:t>))</a:t>
            </a:r>
            <a:endParaRPr lang="ko-KR" altLang="en-US" sz="2200" dirty="0"/>
          </a:p>
        </p:txBody>
      </p:sp>
      <p:sp>
        <p:nvSpPr>
          <p:cNvPr id="9" name="직사각형 8"/>
          <p:cNvSpPr/>
          <p:nvPr/>
        </p:nvSpPr>
        <p:spPr>
          <a:xfrm>
            <a:off x="5845221" y="4665613"/>
            <a:ext cx="614463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dirty="0"/>
              <a:t>π</a:t>
            </a:r>
            <a:r>
              <a:rPr lang="ko-KR" altLang="en-US" sz="2200" baseline="-25000" dirty="0"/>
              <a:t>등급</a:t>
            </a:r>
            <a:r>
              <a:rPr lang="en-US" altLang="ko-KR" sz="2200" baseline="-25000" dirty="0"/>
              <a:t>, </a:t>
            </a:r>
            <a:r>
              <a:rPr lang="ko-KR" altLang="en-US" sz="2200" baseline="-25000" dirty="0" err="1"/>
              <a:t>주문제품</a:t>
            </a:r>
            <a:r>
              <a:rPr lang="en-US" altLang="ko-KR" sz="2200" baseline="-25000" dirty="0"/>
              <a:t>, </a:t>
            </a:r>
            <a:r>
              <a:rPr lang="ko-KR" altLang="en-US" sz="2200" baseline="-25000" dirty="0"/>
              <a:t>수량</a:t>
            </a:r>
            <a:r>
              <a:rPr lang="en-US" altLang="ko-KR" sz="2200" dirty="0"/>
              <a:t>(σ</a:t>
            </a:r>
            <a:r>
              <a:rPr lang="ko-KR" altLang="en-US" sz="2200" baseline="-25000" dirty="0" err="1"/>
              <a:t>고객이름</a:t>
            </a:r>
            <a:r>
              <a:rPr lang="ko-KR" altLang="en-US" sz="2200" baseline="-25000" dirty="0"/>
              <a:t> </a:t>
            </a:r>
            <a:r>
              <a:rPr lang="en-US" altLang="ko-KR" sz="2200" baseline="-25000" dirty="0"/>
              <a:t>= '</a:t>
            </a:r>
            <a:r>
              <a:rPr lang="ko-KR" altLang="en-US" sz="2200" baseline="-25000" dirty="0" err="1"/>
              <a:t>원유선</a:t>
            </a:r>
            <a:r>
              <a:rPr lang="en-US" altLang="ko-KR" sz="2200" baseline="-25000" dirty="0"/>
              <a:t>'</a:t>
            </a:r>
            <a:r>
              <a:rPr lang="en-US" altLang="ko-KR" sz="2200" dirty="0"/>
              <a:t>(</a:t>
            </a:r>
            <a:r>
              <a:rPr lang="ko-KR" altLang="en-US" sz="2200" dirty="0"/>
              <a:t>고객 ▷◁ 주문</a:t>
            </a:r>
            <a:r>
              <a:rPr lang="en-US" altLang="ko-KR" sz="2200" dirty="0"/>
              <a:t>))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7641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관계 데이터 연산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관계 데이터 연산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관계 해석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09598" y="2447536"/>
            <a:ext cx="11321738" cy="69626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/>
                </a:solidFill>
              </a:rPr>
              <a:t>SQL </a:t>
            </a:r>
            <a:r>
              <a:rPr lang="ko-KR" altLang="en-US" sz="1600" dirty="0" smtClean="0">
                <a:solidFill>
                  <a:schemeClr val="tx1"/>
                </a:solidFill>
              </a:rPr>
              <a:t>언어로 처리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51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요 약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관계 데이터 연산 요약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47" y="2238102"/>
            <a:ext cx="5516652" cy="43974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054" y="2238102"/>
            <a:ext cx="5519282" cy="30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3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설계 시 고려사항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8674" y="2447536"/>
            <a:ext cx="1371601" cy="6962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무결성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43790" y="2447536"/>
            <a:ext cx="9787545" cy="69626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삽입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삭제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갱신 등의 연산 후에도 데이터베이스에 저장된 데이터가 정해진 제약 조건을 항상 만족해야 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8674" y="3248106"/>
            <a:ext cx="1371601" cy="6962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일관성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43790" y="3248106"/>
            <a:ext cx="9787545" cy="69626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데이터베이스에 저장된 데이터들 사이나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특정 질의에 대한 응답이 처음부터 끝까지 변함없이 일정해야 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78674" y="4048677"/>
            <a:ext cx="1371601" cy="5320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회복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43790" y="4048677"/>
            <a:ext cx="9787545" cy="53203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시스템에 장애가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발생했을때</a:t>
            </a:r>
            <a:r>
              <a:rPr lang="ko-KR" altLang="en-US" sz="1600" dirty="0" smtClean="0">
                <a:solidFill>
                  <a:schemeClr val="tx1"/>
                </a:solidFill>
              </a:rPr>
              <a:t> 장애 발생 직전의 상태로 복구할 수 있어야 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8674" y="4692490"/>
            <a:ext cx="1371601" cy="4978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보안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43790" y="4692490"/>
            <a:ext cx="9787545" cy="49781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불법적인 데이터의 노출 또는 변경이나 손실로부터 보호할 수 있어야 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8674" y="5301475"/>
            <a:ext cx="1371601" cy="51585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smtClean="0">
                <a:solidFill>
                  <a:schemeClr val="tx1"/>
                </a:solidFill>
              </a:rPr>
              <a:t>효율성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43790" y="5301475"/>
            <a:ext cx="9787545" cy="51585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응답 시간의 단축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시스템의 생산성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</a:rPr>
              <a:t>저장 공간의 최적화 등이 가능해야 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8674" y="5928495"/>
            <a:ext cx="1371601" cy="4962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500" b="1" dirty="0" smtClean="0">
                <a:solidFill>
                  <a:schemeClr val="tx1"/>
                </a:solidFill>
              </a:rPr>
              <a:t>의 확장</a:t>
            </a:r>
            <a:endParaRPr lang="ko-KR" altLang="en-US" sz="15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43790" y="5928495"/>
            <a:ext cx="9787545" cy="496206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데이터베이스 운영에 영향을 주지 않으면서 지속적으로 데이터를 추가할 수 있어야 함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1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설계 단계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225" y="2112100"/>
            <a:ext cx="6562725" cy="455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9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요구 사항 분석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9597" y="2351734"/>
            <a:ext cx="5364186" cy="50203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smtClean="0">
                <a:solidFill>
                  <a:schemeClr val="tx1"/>
                </a:solidFill>
              </a:rPr>
              <a:t>사용자들이 데이터베이스에 원하는 것이 무엇인지를 분석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09597" y="2974735"/>
            <a:ext cx="5364186" cy="77865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 대한 사용자들의 요구 사항을 수집하고 분석하여 개발할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용도를 명확히 파악하는게 목적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99243" y="3860140"/>
            <a:ext cx="5364186" cy="754446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분석한 사용자 요구 </a:t>
            </a:r>
            <a:r>
              <a:rPr lang="ko-KR" altLang="en-US" sz="1400" b="1" smtClean="0">
                <a:solidFill>
                  <a:schemeClr val="tx1"/>
                </a:solidFill>
              </a:rPr>
              <a:t>사항의 내용을 요구사항 명세서로 작성하여 이후 설계 단계에서 기초 자료로 활용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9243" y="5349459"/>
            <a:ext cx="2439751" cy="50203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smtClean="0">
                <a:solidFill>
                  <a:schemeClr val="tx1"/>
                </a:solidFill>
              </a:rPr>
              <a:t>사용자의 범위 결정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69624" y="5349459"/>
            <a:ext cx="2804160" cy="50203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smtClean="0">
                <a:solidFill>
                  <a:schemeClr val="tx1"/>
                </a:solidFill>
              </a:rPr>
              <a:t>조직에서 수행하는 업무 분석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19118" y="5998062"/>
            <a:ext cx="2439751" cy="50203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smtClean="0">
                <a:solidFill>
                  <a:schemeClr val="tx1"/>
                </a:solidFill>
              </a:rPr>
              <a:t>요구 사항 명세서 작성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" name="아래쪽 화살표 1"/>
          <p:cNvSpPr/>
          <p:nvPr/>
        </p:nvSpPr>
        <p:spPr>
          <a:xfrm>
            <a:off x="2299064" y="4799142"/>
            <a:ext cx="1341120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2" y="2351734"/>
            <a:ext cx="5294811" cy="41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개념적 설계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8468" y="2346608"/>
            <a:ext cx="10669624" cy="77865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요구 사항 분석 결과를 기반으로 현실세계에서 중요한 데이터 요소인 개체를 추출한 후 개체 간의 관계를 결정하여 이를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E-R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다이어그램으로 표현하는 것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67548" y="4899512"/>
            <a:ext cx="10656904" cy="1381596"/>
            <a:chOff x="776687" y="3500438"/>
            <a:chExt cx="10656904" cy="1381596"/>
          </a:xfrm>
        </p:grpSpPr>
        <p:sp>
          <p:nvSpPr>
            <p:cNvPr id="2" name="아래쪽 화살표 1"/>
            <p:cNvSpPr/>
            <p:nvPr/>
          </p:nvSpPr>
          <p:spPr>
            <a:xfrm rot="16200000">
              <a:off x="4215203" y="3546506"/>
              <a:ext cx="461906" cy="3697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776687" y="3500439"/>
              <a:ext cx="3314423" cy="461906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>
                  <a:solidFill>
                    <a:schemeClr val="tx1"/>
                  </a:solidFill>
                </a:rPr>
                <a:t>E-R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모델의 핵심 요소인 개체 추출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97192" y="3500439"/>
              <a:ext cx="3491450" cy="461906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dirty="0" smtClean="0">
                  <a:solidFill>
                    <a:schemeClr val="tx1"/>
                  </a:solidFill>
                </a:rPr>
                <a:t>각 개체의 </a:t>
              </a:r>
              <a:r>
                <a:rPr lang="ko-KR" altLang="en-US" sz="1400" smtClean="0">
                  <a:solidFill>
                    <a:schemeClr val="tx1"/>
                  </a:solidFill>
                </a:rPr>
                <a:t>주요 속성과 키 속성 선발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아래쪽 화살표 18"/>
            <p:cNvSpPr/>
            <p:nvPr/>
          </p:nvSpPr>
          <p:spPr>
            <a:xfrm rot="16200000">
              <a:off x="8408724" y="3546505"/>
              <a:ext cx="461906" cy="3697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990713" y="3500438"/>
              <a:ext cx="2442878" cy="461906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mtClean="0">
                  <a:solidFill>
                    <a:schemeClr val="tx1"/>
                  </a:solidFill>
                </a:rPr>
                <a:t>개체 간의 관계 결정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454287" y="4420128"/>
              <a:ext cx="3314423" cy="461906"/>
            </a:xfrm>
            <a:prstGeom prst="rect">
              <a:avLst/>
            </a:prstGeom>
            <a:solidFill>
              <a:srgbClr val="F2F2F2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dirty="0" smtClean="0">
                  <a:solidFill>
                    <a:schemeClr val="tx1"/>
                  </a:solidFill>
                </a:rPr>
                <a:t>E-R 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다이어그램으로 표현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3" name="이등변 삼각형 2"/>
            <p:cNvSpPr/>
            <p:nvPr/>
          </p:nvSpPr>
          <p:spPr>
            <a:xfrm rot="10800000">
              <a:off x="2273454" y="4019328"/>
              <a:ext cx="7620000" cy="287383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096" y="3521852"/>
            <a:ext cx="67151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8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개념적 설계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개체와 속성 추출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2411" y="2199856"/>
            <a:ext cx="11321739" cy="461906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요구사항 문장에서 명사 찾기</a:t>
            </a:r>
            <a:r>
              <a:rPr lang="en-US" altLang="ko-KR" sz="1400" dirty="0" smtClean="0">
                <a:solidFill>
                  <a:schemeClr val="tx1"/>
                </a:solidFill>
              </a:rPr>
              <a:t>(</a:t>
            </a:r>
            <a:r>
              <a:rPr lang="ko-KR" altLang="en-US" sz="1400" dirty="0" smtClean="0">
                <a:solidFill>
                  <a:schemeClr val="tx1"/>
                </a:solidFill>
              </a:rPr>
              <a:t>일반적으로 개체는 문장에서 명사 역할</a:t>
            </a:r>
            <a:r>
              <a:rPr lang="en-US" altLang="ko-KR" sz="1400" dirty="0" smtClean="0">
                <a:solidFill>
                  <a:schemeClr val="tx1"/>
                </a:solidFill>
              </a:rPr>
              <a:t>)-&gt; </a:t>
            </a:r>
            <a:r>
              <a:rPr lang="ko-KR" altLang="en-US" sz="1400" dirty="0" smtClean="0">
                <a:solidFill>
                  <a:schemeClr val="tx1"/>
                </a:solidFill>
              </a:rPr>
              <a:t>업무처리와 관련 적은 일반적이고 광범위한 의미의 명사는 제외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6139" y="2770268"/>
            <a:ext cx="11321739" cy="461906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의미가 같은 명사가 여러 개면 대표 명사 하나만 선택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선택 한 명사를 개체와 속성으로 정확히 분류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9428" y="3562785"/>
            <a:ext cx="5766571" cy="1096232"/>
            <a:chOff x="329428" y="3500439"/>
            <a:chExt cx="5766571" cy="10962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428" y="3500439"/>
              <a:ext cx="5766571" cy="109623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5617029" y="4336869"/>
              <a:ext cx="339634" cy="1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32108" y="5056652"/>
            <a:ext cx="5863891" cy="1152094"/>
            <a:chOff x="232108" y="4931960"/>
            <a:chExt cx="5863891" cy="1152094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108" y="4931960"/>
              <a:ext cx="5863891" cy="1152094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5617029" y="5819305"/>
              <a:ext cx="339634" cy="130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아래쪽 화살표 25"/>
          <p:cNvSpPr/>
          <p:nvPr/>
        </p:nvSpPr>
        <p:spPr>
          <a:xfrm>
            <a:off x="2933100" y="4659042"/>
            <a:ext cx="461906" cy="369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77232"/>
            <a:ext cx="5760027" cy="85007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544" y="5064853"/>
            <a:ext cx="5503334" cy="892309"/>
          </a:xfrm>
          <a:prstGeom prst="rect">
            <a:avLst/>
          </a:prstGeom>
        </p:spPr>
      </p:pic>
      <p:sp>
        <p:nvSpPr>
          <p:cNvPr id="34" name="아래쪽 화살표 33"/>
          <p:cNvSpPr/>
          <p:nvPr/>
        </p:nvSpPr>
        <p:spPr>
          <a:xfrm>
            <a:off x="9045928" y="4587315"/>
            <a:ext cx="461906" cy="3697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05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개념적 설계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개체와 속성 추출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59" y="2240973"/>
            <a:ext cx="5555241" cy="429490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964046" y="3141909"/>
            <a:ext cx="5962650" cy="2286000"/>
            <a:chOff x="5964046" y="3141909"/>
            <a:chExt cx="5962650" cy="2286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4046" y="3141909"/>
              <a:ext cx="5962650" cy="2286000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1180618" y="5049982"/>
              <a:ext cx="563532" cy="176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542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noProof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시스템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시스템의 정의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710055" y="6213764"/>
            <a:ext cx="1267690" cy="3221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726274" y="2351734"/>
            <a:ext cx="10812477" cy="94790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데이터베이스에 데이터를 저장하고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저장된 데이터를 관리하여 조직에 필요한 정보를 생성해 주는 시스템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6274" y="3355086"/>
            <a:ext cx="4970282" cy="3180796"/>
            <a:chOff x="726274" y="3355086"/>
            <a:chExt cx="4970282" cy="318079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6274" y="3355086"/>
              <a:ext cx="4970282" cy="3180796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4537166" y="6213764"/>
              <a:ext cx="809897" cy="1610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5974772" y="3915172"/>
            <a:ext cx="5532806" cy="1997253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</a:rPr>
              <a:t>다양한 목적의 정보처리시스템 구축의 핵심 요소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DB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에 저장되어 있는 데이터가 일관되고 무결한 상태로 유지되도록 관리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데이터베이스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데이터베이스관리시스템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사용자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데이터언어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.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컴퓨터로 구성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673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개념적 설계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개체와 속성 추출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65" y="2182394"/>
            <a:ext cx="6174716" cy="20865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48" y="4438269"/>
            <a:ext cx="5238750" cy="2019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181" y="2142729"/>
            <a:ext cx="5267325" cy="20955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9856" y="4495419"/>
            <a:ext cx="513397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6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개념적 설계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관계 추출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2411" y="2199855"/>
            <a:ext cx="11321739" cy="74077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관계는 요구사항을 표현한 문장에서 동사 역할을 함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  <a:r>
              <a:rPr lang="ko-KR" altLang="en-US" sz="1400" dirty="0" smtClean="0">
                <a:solidFill>
                  <a:schemeClr val="tx1"/>
                </a:solidFill>
              </a:rPr>
              <a:t>업무처리와 관련하여 개체 간의 연관성을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의미있게</a:t>
            </a:r>
            <a:r>
              <a:rPr lang="ko-KR" altLang="en-US" sz="1400" dirty="0" smtClean="0">
                <a:solidFill>
                  <a:schemeClr val="tx1"/>
                </a:solidFill>
              </a:rPr>
              <a:t> 표현한 동사만 선택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의미가 같은 명사가 여러 개면 대표 동사 하나만 </a:t>
            </a:r>
            <a:r>
              <a:rPr lang="ko-KR" altLang="en-US" sz="1400" dirty="0" smtClean="0">
                <a:solidFill>
                  <a:schemeClr val="tx1"/>
                </a:solidFill>
              </a:rPr>
              <a:t>선택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2411" y="3038532"/>
            <a:ext cx="11321739" cy="461906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일대일</a:t>
            </a:r>
            <a:r>
              <a:rPr lang="en-US" altLang="ko-KR" sz="1400" dirty="0" smtClean="0">
                <a:solidFill>
                  <a:schemeClr val="tx1"/>
                </a:solidFill>
              </a:rPr>
              <a:t>(1:1), </a:t>
            </a:r>
            <a:r>
              <a:rPr lang="ko-KR" altLang="en-US" sz="1400" dirty="0" smtClean="0">
                <a:solidFill>
                  <a:schemeClr val="tx1"/>
                </a:solidFill>
              </a:rPr>
              <a:t>일대다</a:t>
            </a:r>
            <a:r>
              <a:rPr lang="en-US" altLang="ko-KR" sz="1400" dirty="0" smtClean="0">
                <a:solidFill>
                  <a:schemeClr val="tx1"/>
                </a:solidFill>
              </a:rPr>
              <a:t>(1:N), </a:t>
            </a:r>
            <a:r>
              <a:rPr lang="ko-KR" altLang="en-US" sz="1400" dirty="0" smtClean="0">
                <a:solidFill>
                  <a:schemeClr val="tx1"/>
                </a:solidFill>
              </a:rPr>
              <a:t>다대다</a:t>
            </a:r>
            <a:r>
              <a:rPr lang="en-US" altLang="ko-KR" sz="1400" dirty="0" smtClean="0">
                <a:solidFill>
                  <a:schemeClr val="tx1"/>
                </a:solidFill>
              </a:rPr>
              <a:t>(N:M)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1" y="3735098"/>
            <a:ext cx="6781800" cy="13620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1" y="5413230"/>
            <a:ext cx="71913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개념적 설계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관계 추출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11" y="2351734"/>
            <a:ext cx="5673588" cy="422571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6196564" y="2993842"/>
            <a:ext cx="5957455" cy="2336693"/>
            <a:chOff x="3744623" y="2924607"/>
            <a:chExt cx="6677025" cy="22764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4623" y="2924607"/>
              <a:ext cx="6677025" cy="2276475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9621982" y="4821382"/>
              <a:ext cx="561109" cy="176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338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개념적 설계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관계 추출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22411" y="2351734"/>
            <a:ext cx="5673588" cy="4038675"/>
            <a:chOff x="633845" y="2371217"/>
            <a:chExt cx="8534400" cy="40005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845" y="2371217"/>
              <a:ext cx="8534400" cy="400050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084127" y="5829300"/>
              <a:ext cx="924791" cy="4052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981" y="2843071"/>
            <a:ext cx="6058019" cy="3056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088262" y="2193930"/>
            <a:ext cx="45719" cy="4539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09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개념적 설계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관계 추출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935329" y="2351734"/>
            <a:ext cx="8553450" cy="4010025"/>
            <a:chOff x="1935329" y="2351734"/>
            <a:chExt cx="8553450" cy="401002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329" y="2351734"/>
              <a:ext cx="8553450" cy="401002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9424555" y="5829300"/>
              <a:ext cx="810490" cy="342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340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개념적 설계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– E-R 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다이어그램 작성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26227" y="2109354"/>
            <a:ext cx="7503535" cy="4655127"/>
            <a:chOff x="2662237" y="276225"/>
            <a:chExt cx="6867525" cy="630555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2237" y="276225"/>
              <a:ext cx="6867525" cy="6305550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8697191" y="6203373"/>
              <a:ext cx="613064" cy="249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546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논리적 설계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2411" y="2183813"/>
            <a:ext cx="11321739" cy="59147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DBMS</a:t>
            </a:r>
            <a:r>
              <a:rPr lang="ko-KR" altLang="en-US" sz="1400" dirty="0">
                <a:solidFill>
                  <a:schemeClr val="tx1"/>
                </a:solidFill>
              </a:rPr>
              <a:t> 독립적인 개념적 스키마로부터 사용할 </a:t>
            </a:r>
            <a:r>
              <a:rPr lang="en-US" altLang="ko-KR" sz="1400" dirty="0">
                <a:solidFill>
                  <a:schemeClr val="tx1"/>
                </a:solidFill>
              </a:rPr>
              <a:t>DBMS</a:t>
            </a:r>
            <a:r>
              <a:rPr lang="ko-KR" altLang="en-US" sz="1400" dirty="0">
                <a:solidFill>
                  <a:schemeClr val="tx1"/>
                </a:solidFill>
              </a:rPr>
              <a:t>가 처리할 수 있는 데이터베이스의 논리적 구조를 설계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35129" y="3009982"/>
            <a:ext cx="11321739" cy="144170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DBMS</a:t>
            </a:r>
            <a:r>
              <a:rPr lang="ko-KR" altLang="en-US" sz="1400" dirty="0">
                <a:solidFill>
                  <a:schemeClr val="tx1"/>
                </a:solidFill>
              </a:rPr>
              <a:t>의 종류에 따라 </a:t>
            </a:r>
            <a:r>
              <a:rPr lang="ko-KR" altLang="en-US" sz="1400" dirty="0">
                <a:solidFill>
                  <a:schemeClr val="tx1"/>
                </a:solidFill>
                <a:hlinkClick r:id="rId2"/>
              </a:rPr>
              <a:t>네트워크 데이터 모델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hlinkClick r:id="rId3"/>
              </a:rPr>
              <a:t>계층 데이터 모델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hlinkClick r:id="rId4"/>
              </a:rPr>
              <a:t>관계 데이터 모델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hlinkClick r:id="rId5"/>
              </a:rPr>
              <a:t>객체지향 데이터 모델</a:t>
            </a:r>
            <a:r>
              <a:rPr lang="ko-KR" altLang="en-US" sz="1400" dirty="0">
                <a:solidFill>
                  <a:schemeClr val="tx1"/>
                </a:solidFill>
              </a:rPr>
              <a:t> 등 다양한 논리적 데이터 모델을 사용할 수 있지만 일반적으로 관계 데이터 모델을 많이 </a:t>
            </a:r>
            <a:r>
              <a:rPr lang="ko-KR" altLang="en-US" sz="1400" dirty="0" smtClean="0">
                <a:solidFill>
                  <a:schemeClr val="tx1"/>
                </a:solidFill>
              </a:rPr>
              <a:t>사용</a:t>
            </a:r>
            <a:r>
              <a:rPr lang="en-US" altLang="ko-KR" sz="1400" dirty="0" smtClean="0">
                <a:solidFill>
                  <a:schemeClr val="tx1"/>
                </a:solidFill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관계 </a:t>
            </a:r>
            <a:r>
              <a:rPr lang="ko-KR" altLang="en-US" sz="1400" dirty="0">
                <a:solidFill>
                  <a:schemeClr val="tx1"/>
                </a:solidFill>
              </a:rPr>
              <a:t>데이터 모델을 이용하여 개념적 설계 단계의 결과물인 </a:t>
            </a:r>
            <a:r>
              <a:rPr lang="en-US" altLang="ko-KR" sz="1400" dirty="0">
                <a:solidFill>
                  <a:schemeClr val="tx1"/>
                </a:solidFill>
                <a:hlinkClick r:id="rId6"/>
              </a:rPr>
              <a:t>E-R </a:t>
            </a:r>
            <a:r>
              <a:rPr lang="ko-KR" altLang="en-US" sz="1400" dirty="0">
                <a:solidFill>
                  <a:schemeClr val="tx1"/>
                </a:solidFill>
                <a:hlinkClick r:id="rId6"/>
              </a:rPr>
              <a:t>다이어그램</a:t>
            </a:r>
            <a:r>
              <a:rPr lang="ko-KR" altLang="en-US" sz="1400" dirty="0">
                <a:solidFill>
                  <a:schemeClr val="tx1"/>
                </a:solidFill>
              </a:rPr>
              <a:t>을 관계 데이터 모델의 </a:t>
            </a:r>
            <a:r>
              <a:rPr lang="ko-KR" altLang="en-US" sz="1400" dirty="0" err="1">
                <a:solidFill>
                  <a:schemeClr val="tx1"/>
                </a:solidFill>
                <a:hlinkClick r:id="rId7"/>
              </a:rPr>
              <a:t>릴레이션</a:t>
            </a:r>
            <a:r>
              <a:rPr lang="ko-KR" altLang="en-US" sz="1400" dirty="0">
                <a:solidFill>
                  <a:schemeClr val="tx1"/>
                </a:solidFill>
                <a:hlinkClick r:id="rId7"/>
              </a:rPr>
              <a:t> 스키마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즉 테이블 스키마로 변환하는 작업을 </a:t>
            </a:r>
            <a:r>
              <a:rPr lang="ko-KR" altLang="en-US" sz="1400" dirty="0" smtClean="0">
                <a:solidFill>
                  <a:schemeClr val="tx1"/>
                </a:solidFill>
              </a:rPr>
              <a:t>수행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38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스키마 변환규칙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2411" y="2183813"/>
            <a:ext cx="5505147" cy="59147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규칙 </a:t>
            </a:r>
            <a:r>
              <a:rPr lang="en-US" altLang="ko-KR" sz="1400" dirty="0" smtClean="0">
                <a:solidFill>
                  <a:schemeClr val="tx1"/>
                </a:solidFill>
              </a:rPr>
              <a:t>1 : </a:t>
            </a:r>
            <a:r>
              <a:rPr lang="ko-KR" altLang="en-US" sz="1400" dirty="0" smtClean="0">
                <a:solidFill>
                  <a:schemeClr val="tx1"/>
                </a:solidFill>
              </a:rPr>
              <a:t>모든 개체는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릴레이션으로</a:t>
            </a:r>
            <a:r>
              <a:rPr lang="ko-KR" altLang="en-US" sz="1400" dirty="0" smtClean="0">
                <a:solidFill>
                  <a:schemeClr val="tx1"/>
                </a:solidFill>
              </a:rPr>
              <a:t> 변환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2918171"/>
            <a:ext cx="5709809" cy="3675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239003" y="2183813"/>
            <a:ext cx="5505147" cy="59147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규칙 </a:t>
            </a:r>
            <a:r>
              <a:rPr lang="en-US" altLang="ko-KR" sz="1400" dirty="0">
                <a:solidFill>
                  <a:schemeClr val="tx1"/>
                </a:solidFill>
              </a:rPr>
              <a:t>2</a:t>
            </a:r>
            <a:r>
              <a:rPr lang="en-US" altLang="ko-KR" sz="1400" dirty="0" smtClean="0">
                <a:solidFill>
                  <a:schemeClr val="tx1"/>
                </a:solidFill>
              </a:rPr>
              <a:t> :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다대다</a:t>
            </a:r>
            <a:r>
              <a:rPr lang="en-US" altLang="ko-KR" sz="1400" dirty="0" smtClean="0">
                <a:solidFill>
                  <a:schemeClr val="tx1"/>
                </a:solidFill>
              </a:rPr>
              <a:t>(N:M)</a:t>
            </a:r>
            <a:r>
              <a:rPr lang="ko-KR" altLang="en-US" sz="1400" dirty="0" smtClean="0">
                <a:solidFill>
                  <a:schemeClr val="tx1"/>
                </a:solidFill>
              </a:rPr>
              <a:t>관계는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릴레이션으로</a:t>
            </a:r>
            <a:r>
              <a:rPr lang="ko-KR" altLang="en-US" sz="1400" dirty="0" smtClean="0">
                <a:solidFill>
                  <a:schemeClr val="tx1"/>
                </a:solidFill>
              </a:rPr>
              <a:t> 변환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84" y="2918171"/>
            <a:ext cx="5966017" cy="358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29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데이터베이스 설계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 smtClean="0">
                <a:solidFill>
                  <a:schemeClr val="tx1"/>
                </a:solidFill>
              </a:rPr>
              <a:t>릴레이션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 스키마 변환규칙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2411" y="2183813"/>
            <a:ext cx="5505147" cy="59147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규칙 </a:t>
            </a:r>
            <a:r>
              <a:rPr lang="en-US" altLang="ko-KR" sz="1400" dirty="0">
                <a:solidFill>
                  <a:schemeClr val="tx1"/>
                </a:solidFill>
              </a:rPr>
              <a:t>3</a:t>
            </a:r>
            <a:r>
              <a:rPr lang="en-US" altLang="ko-KR" sz="1400" dirty="0" smtClean="0">
                <a:solidFill>
                  <a:schemeClr val="tx1"/>
                </a:solidFill>
              </a:rPr>
              <a:t> : </a:t>
            </a:r>
            <a:r>
              <a:rPr lang="ko-KR" altLang="en-US" sz="1400" dirty="0" smtClean="0">
                <a:solidFill>
                  <a:schemeClr val="tx1"/>
                </a:solidFill>
              </a:rPr>
              <a:t>일대다</a:t>
            </a:r>
            <a:r>
              <a:rPr lang="en-US" altLang="ko-KR" sz="1400" dirty="0" smtClean="0">
                <a:solidFill>
                  <a:schemeClr val="tx1"/>
                </a:solidFill>
              </a:rPr>
              <a:t>(1:N)</a:t>
            </a:r>
            <a:r>
              <a:rPr lang="ko-KR" altLang="en-US" sz="1400" dirty="0" smtClean="0">
                <a:solidFill>
                  <a:schemeClr val="tx1"/>
                </a:solidFill>
              </a:rPr>
              <a:t>관계는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외래키로</a:t>
            </a:r>
            <a:r>
              <a:rPr lang="ko-KR" altLang="en-US" sz="1400" dirty="0" smtClean="0">
                <a:solidFill>
                  <a:schemeClr val="tx1"/>
                </a:solidFill>
              </a:rPr>
              <a:t> 표현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39003" y="2183813"/>
            <a:ext cx="5505147" cy="59147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규칙 </a:t>
            </a:r>
            <a:r>
              <a:rPr lang="en-US" altLang="ko-KR" sz="1400" dirty="0" smtClean="0">
                <a:solidFill>
                  <a:schemeClr val="tx1"/>
                </a:solidFill>
              </a:rPr>
              <a:t>4 : </a:t>
            </a:r>
            <a:r>
              <a:rPr lang="ko-KR" altLang="en-US" sz="1400" dirty="0" smtClean="0">
                <a:solidFill>
                  <a:schemeClr val="tx1"/>
                </a:solidFill>
              </a:rPr>
              <a:t>일대일</a:t>
            </a:r>
            <a:r>
              <a:rPr lang="en-US" altLang="ko-KR" sz="1400" dirty="0" smtClean="0">
                <a:solidFill>
                  <a:schemeClr val="tx1"/>
                </a:solidFill>
              </a:rPr>
              <a:t>(1:1)</a:t>
            </a:r>
            <a:r>
              <a:rPr lang="ko-KR" altLang="en-US" sz="1400" dirty="0" smtClean="0">
                <a:solidFill>
                  <a:schemeClr val="tx1"/>
                </a:solidFill>
              </a:rPr>
              <a:t>관계를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외래키로</a:t>
            </a:r>
            <a:r>
              <a:rPr lang="ko-KR" altLang="en-US" sz="1400" dirty="0" smtClean="0">
                <a:solidFill>
                  <a:schemeClr val="tx1"/>
                </a:solidFill>
              </a:rPr>
              <a:t> 표현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44" y="2872579"/>
            <a:ext cx="5590279" cy="3592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054" y="2952788"/>
            <a:ext cx="5532096" cy="3512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0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정규화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정규화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2411" y="2183813"/>
            <a:ext cx="11321739" cy="59147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이상 현상이 발생하지 않도록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릴레이션을</a:t>
            </a:r>
            <a:r>
              <a:rPr lang="ko-KR" altLang="en-US" sz="1400" dirty="0">
                <a:solidFill>
                  <a:schemeClr val="tx1"/>
                </a:solidFill>
              </a:rPr>
              <a:t> 관련이 있는 속성들로만 구성하기 위해 </a:t>
            </a:r>
            <a:r>
              <a:rPr lang="ko-KR" altLang="en-US" sz="1400" dirty="0" err="1">
                <a:solidFill>
                  <a:schemeClr val="tx1"/>
                </a:solidFill>
              </a:rPr>
              <a:t>릴레이션을</a:t>
            </a:r>
            <a:r>
              <a:rPr lang="ko-KR" altLang="en-US" sz="1400" dirty="0">
                <a:solidFill>
                  <a:schemeClr val="tx1"/>
                </a:solidFill>
              </a:rPr>
              <a:t> 분해</a:t>
            </a:r>
            <a:r>
              <a:rPr lang="en-US" altLang="ko-KR" sz="1400" dirty="0">
                <a:solidFill>
                  <a:schemeClr val="tx1"/>
                </a:solidFill>
              </a:rPr>
              <a:t>(decomposition)</a:t>
            </a:r>
            <a:r>
              <a:rPr lang="ko-KR" altLang="en-US" sz="1400" dirty="0">
                <a:solidFill>
                  <a:schemeClr val="tx1"/>
                </a:solidFill>
              </a:rPr>
              <a:t>하는 과정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2411" y="3114256"/>
            <a:ext cx="11321739" cy="72782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데이터베이스를 잘못 설계하면 불필요한 데이터 중복이 발생하여 </a:t>
            </a:r>
            <a:r>
              <a:rPr lang="ko-KR" altLang="en-US" sz="1400" dirty="0" err="1">
                <a:solidFill>
                  <a:schemeClr val="tx1"/>
                </a:solidFill>
              </a:rPr>
              <a:t>릴레이션에</a:t>
            </a:r>
            <a:r>
              <a:rPr lang="ko-KR" altLang="en-US" sz="1400" dirty="0">
                <a:solidFill>
                  <a:schemeClr val="tx1"/>
                </a:solidFill>
              </a:rPr>
              <a:t> 대한 </a:t>
            </a:r>
            <a:r>
              <a:rPr lang="ko-KR" altLang="en-US" sz="1400" dirty="0">
                <a:solidFill>
                  <a:schemeClr val="tx1"/>
                </a:solidFill>
                <a:hlinkClick r:id="rId2"/>
              </a:rPr>
              <a:t>데이터의 삽입</a:t>
            </a:r>
            <a:r>
              <a:rPr lang="en-US" altLang="ko-KR" sz="1400" dirty="0">
                <a:solidFill>
                  <a:schemeClr val="tx1"/>
                </a:solidFill>
              </a:rPr>
              <a:t>·</a:t>
            </a:r>
            <a:r>
              <a:rPr lang="ko-KR" altLang="en-US" sz="1400" dirty="0">
                <a:solidFill>
                  <a:schemeClr val="tx1"/>
                </a:solidFill>
              </a:rPr>
              <a:t>수정</a:t>
            </a:r>
            <a:r>
              <a:rPr lang="en-US" altLang="ko-KR" sz="1400" dirty="0">
                <a:solidFill>
                  <a:schemeClr val="tx1"/>
                </a:solidFill>
              </a:rPr>
              <a:t>·</a:t>
            </a:r>
            <a:r>
              <a:rPr lang="ko-KR" altLang="en-US" sz="1400" dirty="0">
                <a:solidFill>
                  <a:schemeClr val="tx1"/>
                </a:solidFill>
              </a:rPr>
              <a:t>삭제 연산을 수행할 때 부작용들이 발생할 수 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이러한 부작용을 이상</a:t>
            </a:r>
            <a:r>
              <a:rPr lang="en-US" altLang="ko-KR" sz="1400" dirty="0">
                <a:solidFill>
                  <a:schemeClr val="tx1"/>
                </a:solidFill>
              </a:rPr>
              <a:t>(anomaly) </a:t>
            </a:r>
            <a:r>
              <a:rPr lang="ko-KR" altLang="en-US" sz="1400" dirty="0">
                <a:solidFill>
                  <a:schemeClr val="tx1"/>
                </a:solidFill>
              </a:rPr>
              <a:t>현상이라 한다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5" y="4005263"/>
            <a:ext cx="11582723" cy="2170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0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2400" b="1" kern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요약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61554" y="1568919"/>
            <a:ext cx="11217828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기본 개념 요약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56" y="2329962"/>
            <a:ext cx="10924903" cy="42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정규화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함수 종속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2411" y="2183813"/>
            <a:ext cx="11321739" cy="117700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하나의 </a:t>
            </a:r>
            <a:r>
              <a:rPr lang="ko-KR" altLang="en-US" sz="1400" dirty="0" err="1">
                <a:solidFill>
                  <a:schemeClr val="tx1"/>
                </a:solidFill>
              </a:rPr>
              <a:t>릴레이션을</a:t>
            </a:r>
            <a:r>
              <a:rPr lang="ko-KR" altLang="en-US" sz="1400" dirty="0">
                <a:solidFill>
                  <a:schemeClr val="tx1"/>
                </a:solidFill>
              </a:rPr>
              <a:t> 구성하는 </a:t>
            </a:r>
            <a:r>
              <a:rPr lang="ko-KR" altLang="en-US" sz="1400" dirty="0">
                <a:solidFill>
                  <a:schemeClr val="tx1"/>
                </a:solidFill>
                <a:hlinkClick r:id="rId2"/>
              </a:rPr>
              <a:t>속성</a:t>
            </a:r>
            <a:r>
              <a:rPr lang="ko-KR" altLang="en-US" sz="1400" dirty="0">
                <a:solidFill>
                  <a:schemeClr val="tx1"/>
                </a:solidFill>
              </a:rPr>
              <a:t>들의 부분 집합을 </a:t>
            </a:r>
            <a:r>
              <a:rPr lang="en-US" altLang="ko-KR" sz="1400" dirty="0">
                <a:solidFill>
                  <a:schemeClr val="tx1"/>
                </a:solidFill>
              </a:rPr>
              <a:t>X</a:t>
            </a:r>
            <a:r>
              <a:rPr lang="ko-KR" altLang="en-US" sz="1400" dirty="0">
                <a:solidFill>
                  <a:schemeClr val="tx1"/>
                </a:solidFill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</a:rPr>
              <a:t>Y</a:t>
            </a:r>
            <a:r>
              <a:rPr lang="ko-KR" altLang="en-US" sz="1400" dirty="0">
                <a:solidFill>
                  <a:schemeClr val="tx1"/>
                </a:solidFill>
              </a:rPr>
              <a:t>라 할 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어느 시점에서든 </a:t>
            </a:r>
            <a:r>
              <a:rPr lang="ko-KR" altLang="en-US" sz="1400" dirty="0" err="1">
                <a:solidFill>
                  <a:schemeClr val="tx1"/>
                </a:solidFill>
              </a:rPr>
              <a:t>릴레이션</a:t>
            </a:r>
            <a:r>
              <a:rPr lang="ko-KR" altLang="en-US" sz="1400" dirty="0">
                <a:solidFill>
                  <a:schemeClr val="tx1"/>
                </a:solidFill>
              </a:rPr>
              <a:t> 내의 모든 </a:t>
            </a:r>
            <a:r>
              <a:rPr lang="ko-KR" altLang="en-US" sz="1400" dirty="0" err="1">
                <a:solidFill>
                  <a:schemeClr val="tx1"/>
                </a:solidFill>
                <a:hlinkClick r:id="rId3"/>
              </a:rPr>
              <a:t>투플</a:t>
            </a:r>
            <a:r>
              <a:rPr lang="ko-KR" altLang="en-US" sz="1400" dirty="0" err="1">
                <a:solidFill>
                  <a:schemeClr val="tx1"/>
                </a:solidFill>
              </a:rPr>
              <a:t>을</a:t>
            </a:r>
            <a:r>
              <a:rPr lang="ko-KR" altLang="en-US" sz="1400" dirty="0">
                <a:solidFill>
                  <a:schemeClr val="tx1"/>
                </a:solidFill>
              </a:rPr>
              <a:t> 대상으로 한 </a:t>
            </a:r>
            <a:r>
              <a:rPr lang="en-US" altLang="ko-KR" sz="1400" dirty="0">
                <a:solidFill>
                  <a:schemeClr val="tx1"/>
                </a:solidFill>
              </a:rPr>
              <a:t>X </a:t>
            </a:r>
            <a:r>
              <a:rPr lang="ko-KR" altLang="en-US" sz="1400" dirty="0">
                <a:solidFill>
                  <a:schemeClr val="tx1"/>
                </a:solidFill>
              </a:rPr>
              <a:t>값에 대한 </a:t>
            </a:r>
            <a:r>
              <a:rPr lang="en-US" altLang="ko-KR" sz="1400" dirty="0">
                <a:solidFill>
                  <a:schemeClr val="tx1"/>
                </a:solidFill>
              </a:rPr>
              <a:t>Y </a:t>
            </a:r>
            <a:r>
              <a:rPr lang="ko-KR" altLang="en-US" sz="1400" dirty="0">
                <a:solidFill>
                  <a:schemeClr val="tx1"/>
                </a:solidFill>
              </a:rPr>
              <a:t>값이 항상 하나면 </a:t>
            </a:r>
            <a:r>
              <a:rPr lang="en-US" altLang="ko-KR" sz="1400" dirty="0">
                <a:solidFill>
                  <a:schemeClr val="tx1"/>
                </a:solidFill>
              </a:rPr>
              <a:t>"X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Y</a:t>
            </a:r>
            <a:r>
              <a:rPr lang="ko-KR" altLang="en-US" sz="1400" dirty="0">
                <a:solidFill>
                  <a:schemeClr val="tx1"/>
                </a:solidFill>
              </a:rPr>
              <a:t>를 함수적으로 결정한다</a:t>
            </a:r>
            <a:r>
              <a:rPr lang="en-US" altLang="ko-KR" sz="1400" dirty="0">
                <a:solidFill>
                  <a:schemeClr val="tx1"/>
                </a:solidFill>
              </a:rPr>
              <a:t>" </a:t>
            </a:r>
            <a:r>
              <a:rPr lang="ko-KR" altLang="en-US" sz="1400" dirty="0">
                <a:solidFill>
                  <a:schemeClr val="tx1"/>
                </a:solidFill>
              </a:rPr>
              <a:t>또는 </a:t>
            </a:r>
            <a:r>
              <a:rPr lang="en-US" altLang="ko-KR" sz="1400" dirty="0">
                <a:solidFill>
                  <a:schemeClr val="tx1"/>
                </a:solidFill>
              </a:rPr>
              <a:t>"Y</a:t>
            </a:r>
            <a:r>
              <a:rPr lang="ko-KR" altLang="en-US" sz="1400" dirty="0">
                <a:solidFill>
                  <a:schemeClr val="tx1"/>
                </a:solidFill>
              </a:rPr>
              <a:t>가 </a:t>
            </a:r>
            <a:r>
              <a:rPr lang="en-US" altLang="ko-KR" sz="1400" dirty="0">
                <a:solidFill>
                  <a:schemeClr val="tx1"/>
                </a:solidFill>
              </a:rPr>
              <a:t>X</a:t>
            </a:r>
            <a:r>
              <a:rPr lang="ko-KR" altLang="en-US" sz="1400" dirty="0">
                <a:solidFill>
                  <a:schemeClr val="tx1"/>
                </a:solidFill>
              </a:rPr>
              <a:t>에 함수적으로 종속되어 있다</a:t>
            </a:r>
            <a:r>
              <a:rPr lang="en-US" altLang="ko-KR" sz="1400" dirty="0">
                <a:solidFill>
                  <a:schemeClr val="tx1"/>
                </a:solidFill>
              </a:rPr>
              <a:t>"</a:t>
            </a:r>
            <a:r>
              <a:rPr lang="ko-KR" altLang="en-US" sz="1400" dirty="0">
                <a:solidFill>
                  <a:schemeClr val="tx1"/>
                </a:solidFill>
              </a:rPr>
              <a:t>고 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함수 종속 관계는 </a:t>
            </a:r>
            <a:r>
              <a:rPr lang="en-US" altLang="ko-KR" sz="1400" dirty="0">
                <a:solidFill>
                  <a:schemeClr val="tx1"/>
                </a:solidFill>
              </a:rPr>
              <a:t>X → Y</a:t>
            </a:r>
            <a:r>
              <a:rPr lang="ko-KR" altLang="en-US" sz="1400" dirty="0">
                <a:solidFill>
                  <a:schemeClr val="tx1"/>
                </a:solidFill>
              </a:rPr>
              <a:t>로 표현하고 </a:t>
            </a:r>
            <a:r>
              <a:rPr lang="en-US" altLang="ko-KR" sz="1400" dirty="0">
                <a:solidFill>
                  <a:schemeClr val="tx1"/>
                </a:solidFill>
              </a:rPr>
              <a:t>X</a:t>
            </a:r>
            <a:r>
              <a:rPr lang="ko-KR" altLang="en-US" sz="1400" dirty="0">
                <a:solidFill>
                  <a:schemeClr val="tx1"/>
                </a:solidFill>
              </a:rPr>
              <a:t>를 결정자</a:t>
            </a:r>
            <a:r>
              <a:rPr lang="en-US" altLang="ko-KR" sz="1400" dirty="0">
                <a:solidFill>
                  <a:schemeClr val="tx1"/>
                </a:solidFill>
              </a:rPr>
              <a:t>, Y</a:t>
            </a:r>
            <a:r>
              <a:rPr lang="ko-KR" altLang="en-US" sz="1400" dirty="0">
                <a:solidFill>
                  <a:schemeClr val="tx1"/>
                </a:solidFill>
              </a:rPr>
              <a:t>를 종속자라고 </a:t>
            </a:r>
            <a:r>
              <a:rPr lang="ko-KR" altLang="en-US" sz="1400" dirty="0" smtClean="0">
                <a:solidFill>
                  <a:schemeClr val="tx1"/>
                </a:solidFill>
              </a:rPr>
              <a:t>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1" y="3694447"/>
            <a:ext cx="394335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275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정규화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정규화의 개념과 종류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2411" y="2183813"/>
            <a:ext cx="11321739" cy="86418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  <a:hlinkClick r:id="rId2"/>
              </a:rPr>
              <a:t>함수 종속</a:t>
            </a:r>
            <a:r>
              <a:rPr lang="ko-KR" altLang="en-US" sz="1400" dirty="0">
                <a:solidFill>
                  <a:schemeClr val="tx1"/>
                </a:solidFill>
              </a:rPr>
              <a:t>성을 이용하여 </a:t>
            </a:r>
            <a:r>
              <a:rPr lang="ko-KR" altLang="en-US" sz="1400" dirty="0" err="1">
                <a:solidFill>
                  <a:schemeClr val="tx1"/>
                </a:solidFill>
              </a:rPr>
              <a:t>릴레이션을</a:t>
            </a:r>
            <a:r>
              <a:rPr lang="ko-KR" altLang="en-US" sz="1400" dirty="0">
                <a:solidFill>
                  <a:schemeClr val="tx1"/>
                </a:solidFill>
              </a:rPr>
              <a:t> 연관성이 있는 </a:t>
            </a:r>
            <a:r>
              <a:rPr lang="ko-KR" altLang="en-US" sz="1400" dirty="0">
                <a:solidFill>
                  <a:schemeClr val="tx1"/>
                </a:solidFill>
                <a:hlinkClick r:id="rId3"/>
              </a:rPr>
              <a:t>속성</a:t>
            </a:r>
            <a:r>
              <a:rPr lang="ko-KR" altLang="en-US" sz="1400" dirty="0">
                <a:solidFill>
                  <a:schemeClr val="tx1"/>
                </a:solidFill>
              </a:rPr>
              <a:t>들로만 구성되도록 분해해서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이상 현상이 발생하지 않는 올바른 </a:t>
            </a:r>
            <a:r>
              <a:rPr lang="ko-KR" altLang="en-US" sz="1400" dirty="0" err="1">
                <a:solidFill>
                  <a:schemeClr val="tx1"/>
                </a:solidFill>
              </a:rPr>
              <a:t>릴레이션으로</a:t>
            </a:r>
            <a:r>
              <a:rPr lang="ko-KR" altLang="en-US" sz="1400" dirty="0">
                <a:solidFill>
                  <a:schemeClr val="tx1"/>
                </a:solidFill>
              </a:rPr>
              <a:t> 만들어 나가는 과정을 </a:t>
            </a:r>
            <a:r>
              <a:rPr lang="ko-KR" altLang="en-US" sz="1400" dirty="0">
                <a:solidFill>
                  <a:schemeClr val="tx1"/>
                </a:solidFill>
                <a:hlinkClick r:id="rId4"/>
              </a:rPr>
              <a:t>정규화</a:t>
            </a:r>
            <a:r>
              <a:rPr lang="en-US" altLang="ko-KR" sz="1400" dirty="0">
                <a:solidFill>
                  <a:schemeClr val="tx1"/>
                </a:solidFill>
              </a:rPr>
              <a:t>(normalization)</a:t>
            </a:r>
            <a:r>
              <a:rPr lang="ko-KR" altLang="en-US" sz="1400" dirty="0">
                <a:solidFill>
                  <a:schemeClr val="tx1"/>
                </a:solidFill>
              </a:rPr>
              <a:t>라고 한다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정규화의 기본 목표는 관련이 없는 함수 종속성은 별개의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릴레이션으로</a:t>
            </a:r>
            <a:r>
              <a:rPr lang="ko-KR" altLang="en-US" sz="1400" dirty="0" smtClean="0">
                <a:solidFill>
                  <a:schemeClr val="tx1"/>
                </a:solidFill>
              </a:rPr>
              <a:t> 표현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1" y="3194884"/>
            <a:ext cx="4285947" cy="3574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4708359" y="3359382"/>
            <a:ext cx="7035792" cy="42182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solidFill>
                  <a:schemeClr val="tx1"/>
                </a:solidFill>
              </a:rPr>
              <a:t>릴레이션에</a:t>
            </a:r>
            <a:r>
              <a:rPr lang="ko-KR" altLang="en-US" sz="1300" dirty="0">
                <a:solidFill>
                  <a:schemeClr val="tx1"/>
                </a:solidFill>
              </a:rPr>
              <a:t> 속한 모든 </a:t>
            </a:r>
            <a:r>
              <a:rPr lang="ko-KR" altLang="en-US" sz="1300" dirty="0">
                <a:solidFill>
                  <a:schemeClr val="tx1"/>
                </a:solidFill>
                <a:hlinkClick r:id="rId3"/>
              </a:rPr>
              <a:t>속성</a:t>
            </a:r>
            <a:r>
              <a:rPr lang="ko-KR" altLang="en-US" sz="1300" dirty="0">
                <a:solidFill>
                  <a:schemeClr val="tx1"/>
                </a:solidFill>
              </a:rPr>
              <a:t>의 </a:t>
            </a:r>
            <a:r>
              <a:rPr lang="ko-KR" altLang="en-US" sz="1300" dirty="0">
                <a:solidFill>
                  <a:schemeClr val="tx1"/>
                </a:solidFill>
                <a:hlinkClick r:id="rId6"/>
              </a:rPr>
              <a:t>도메인</a:t>
            </a:r>
            <a:r>
              <a:rPr lang="ko-KR" altLang="en-US" sz="1300" dirty="0">
                <a:solidFill>
                  <a:schemeClr val="tx1"/>
                </a:solidFill>
              </a:rPr>
              <a:t>이 원자 값</a:t>
            </a:r>
            <a:r>
              <a:rPr lang="en-US" altLang="ko-KR" sz="1300" dirty="0">
                <a:solidFill>
                  <a:schemeClr val="tx1"/>
                </a:solidFill>
              </a:rPr>
              <a:t>(atomic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r>
              <a:rPr lang="en-US" altLang="ko-KR" sz="1300" dirty="0">
                <a:solidFill>
                  <a:schemeClr val="tx1"/>
                </a:solidFill>
              </a:rPr>
              <a:t>value)</a:t>
            </a:r>
            <a:r>
              <a:rPr lang="ko-KR" altLang="en-US" sz="1300" dirty="0">
                <a:solidFill>
                  <a:schemeClr val="tx1"/>
                </a:solidFill>
              </a:rPr>
              <a:t>으로만 구성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708359" y="3878385"/>
            <a:ext cx="7035792" cy="42182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solidFill>
                  <a:schemeClr val="tx1"/>
                </a:solidFill>
              </a:rPr>
              <a:t>릴레이션이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hlinkClick r:id="rId7"/>
              </a:rPr>
              <a:t>제</a:t>
            </a:r>
            <a:r>
              <a:rPr lang="en-US" altLang="ko-KR" sz="1300" dirty="0">
                <a:solidFill>
                  <a:schemeClr val="tx1"/>
                </a:solidFill>
                <a:hlinkClick r:id="rId7"/>
              </a:rPr>
              <a:t>1</a:t>
            </a:r>
            <a:r>
              <a:rPr lang="ko-KR" altLang="en-US" sz="1300" dirty="0">
                <a:solidFill>
                  <a:schemeClr val="tx1"/>
                </a:solidFill>
                <a:hlinkClick r:id="rId7"/>
              </a:rPr>
              <a:t>정규형</a:t>
            </a:r>
            <a:r>
              <a:rPr lang="ko-KR" altLang="en-US" sz="1300" dirty="0">
                <a:solidFill>
                  <a:schemeClr val="tx1"/>
                </a:solidFill>
              </a:rPr>
              <a:t>에 속하고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 err="1">
                <a:solidFill>
                  <a:schemeClr val="tx1"/>
                </a:solidFill>
                <a:hlinkClick r:id="rId8"/>
              </a:rPr>
              <a:t>기본키</a:t>
            </a:r>
            <a:r>
              <a:rPr lang="ko-KR" altLang="en-US" sz="1300" dirty="0" err="1">
                <a:solidFill>
                  <a:schemeClr val="tx1"/>
                </a:solidFill>
              </a:rPr>
              <a:t>가</a:t>
            </a:r>
            <a:r>
              <a:rPr lang="ko-KR" altLang="en-US" sz="1300" dirty="0">
                <a:solidFill>
                  <a:schemeClr val="tx1"/>
                </a:solidFill>
              </a:rPr>
              <a:t> 아닌 모든 </a:t>
            </a:r>
            <a:r>
              <a:rPr lang="ko-KR" altLang="en-US" sz="1300" dirty="0">
                <a:solidFill>
                  <a:schemeClr val="tx1"/>
                </a:solidFill>
                <a:hlinkClick r:id="rId3"/>
              </a:rPr>
              <a:t>속성</a:t>
            </a:r>
            <a:r>
              <a:rPr lang="ko-KR" altLang="en-US" sz="1300" dirty="0">
                <a:solidFill>
                  <a:schemeClr val="tx1"/>
                </a:solidFill>
              </a:rPr>
              <a:t>이 </a:t>
            </a:r>
            <a:r>
              <a:rPr lang="ko-KR" altLang="en-US" sz="1300" dirty="0" err="1">
                <a:solidFill>
                  <a:schemeClr val="tx1"/>
                </a:solidFill>
              </a:rPr>
              <a:t>기본키에</a:t>
            </a:r>
            <a:r>
              <a:rPr lang="ko-KR" altLang="en-US" sz="1300" dirty="0">
                <a:solidFill>
                  <a:schemeClr val="tx1"/>
                </a:solidFill>
              </a:rPr>
              <a:t> 완전 </a:t>
            </a:r>
            <a:r>
              <a:rPr lang="ko-KR" altLang="en-US" sz="1300" dirty="0">
                <a:solidFill>
                  <a:schemeClr val="tx1"/>
                </a:solidFill>
                <a:hlinkClick r:id="rId2"/>
              </a:rPr>
              <a:t>함수 종속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08359" y="4432763"/>
            <a:ext cx="7035792" cy="42182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solidFill>
                  <a:schemeClr val="tx1"/>
                </a:solidFill>
              </a:rPr>
              <a:t>릴레이션이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hlinkClick r:id="rId9"/>
              </a:rPr>
              <a:t>제</a:t>
            </a:r>
            <a:r>
              <a:rPr lang="en-US" altLang="ko-KR" sz="1300" dirty="0">
                <a:solidFill>
                  <a:schemeClr val="tx1"/>
                </a:solidFill>
                <a:hlinkClick r:id="rId9"/>
              </a:rPr>
              <a:t>2</a:t>
            </a:r>
            <a:r>
              <a:rPr lang="ko-KR" altLang="en-US" sz="1300" dirty="0">
                <a:solidFill>
                  <a:schemeClr val="tx1"/>
                </a:solidFill>
                <a:hlinkClick r:id="rId9"/>
              </a:rPr>
              <a:t>정규형</a:t>
            </a:r>
            <a:r>
              <a:rPr lang="ko-KR" altLang="en-US" sz="1300" dirty="0">
                <a:solidFill>
                  <a:schemeClr val="tx1"/>
                </a:solidFill>
              </a:rPr>
              <a:t>에 속하고</a:t>
            </a:r>
            <a:r>
              <a:rPr lang="en-US" altLang="ko-KR" sz="1300" dirty="0">
                <a:solidFill>
                  <a:schemeClr val="tx1"/>
                </a:solidFill>
              </a:rPr>
              <a:t>, </a:t>
            </a:r>
            <a:r>
              <a:rPr lang="ko-KR" altLang="en-US" sz="1300" dirty="0" err="1">
                <a:solidFill>
                  <a:schemeClr val="tx1"/>
                </a:solidFill>
                <a:hlinkClick r:id="rId8"/>
              </a:rPr>
              <a:t>기본키</a:t>
            </a:r>
            <a:r>
              <a:rPr lang="ko-KR" altLang="en-US" sz="1300" dirty="0" err="1">
                <a:solidFill>
                  <a:schemeClr val="tx1"/>
                </a:solidFill>
              </a:rPr>
              <a:t>가</a:t>
            </a:r>
            <a:r>
              <a:rPr lang="ko-KR" altLang="en-US" sz="1300" dirty="0">
                <a:solidFill>
                  <a:schemeClr val="tx1"/>
                </a:solidFill>
              </a:rPr>
              <a:t> 아닌 모든 </a:t>
            </a:r>
            <a:r>
              <a:rPr lang="ko-KR" altLang="en-US" sz="1300" dirty="0">
                <a:solidFill>
                  <a:schemeClr val="tx1"/>
                </a:solidFill>
                <a:hlinkClick r:id="rId3"/>
              </a:rPr>
              <a:t>속성</a:t>
            </a:r>
            <a:r>
              <a:rPr lang="ko-KR" altLang="en-US" sz="1300" dirty="0">
                <a:solidFill>
                  <a:schemeClr val="tx1"/>
                </a:solidFill>
              </a:rPr>
              <a:t>이 </a:t>
            </a:r>
            <a:r>
              <a:rPr lang="ko-KR" altLang="en-US" sz="1300" dirty="0" err="1">
                <a:solidFill>
                  <a:schemeClr val="tx1"/>
                </a:solidFill>
              </a:rPr>
              <a:t>기본키에</a:t>
            </a:r>
            <a:r>
              <a:rPr lang="ko-KR" altLang="en-US" sz="1300" dirty="0">
                <a:solidFill>
                  <a:schemeClr val="tx1"/>
                </a:solidFill>
              </a:rPr>
              <a:t> 이행적 </a:t>
            </a:r>
            <a:r>
              <a:rPr lang="ko-KR" altLang="en-US" sz="1300" dirty="0">
                <a:solidFill>
                  <a:schemeClr val="tx1"/>
                </a:solidFill>
                <a:hlinkClick r:id="rId2"/>
              </a:rPr>
              <a:t>함수 종속</a:t>
            </a:r>
            <a:r>
              <a:rPr lang="ko-KR" altLang="en-US" sz="1300" dirty="0">
                <a:solidFill>
                  <a:schemeClr val="tx1"/>
                </a:solidFill>
              </a:rPr>
              <a:t>이 되지 </a:t>
            </a:r>
            <a:r>
              <a:rPr lang="ko-KR" altLang="en-US" sz="1300" dirty="0" smtClean="0">
                <a:solidFill>
                  <a:schemeClr val="tx1"/>
                </a:solidFill>
              </a:rPr>
              <a:t>않도록 제한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708359" y="4982325"/>
            <a:ext cx="7035792" cy="42182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solidFill>
                  <a:schemeClr val="tx1"/>
                </a:solidFill>
              </a:rPr>
              <a:t>릴레이션의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  <a:hlinkClick r:id="rId2"/>
              </a:rPr>
              <a:t>함수 종속</a:t>
            </a:r>
            <a:r>
              <a:rPr lang="ko-KR" altLang="en-US" sz="1300" dirty="0">
                <a:solidFill>
                  <a:schemeClr val="tx1"/>
                </a:solidFill>
              </a:rPr>
              <a:t> 관계에서 모든 결정자가 </a:t>
            </a:r>
            <a:r>
              <a:rPr lang="ko-KR" altLang="en-US" sz="1300" dirty="0" err="1" smtClean="0">
                <a:solidFill>
                  <a:schemeClr val="tx1"/>
                </a:solidFill>
                <a:hlinkClick r:id="rId10"/>
              </a:rPr>
              <a:t>후보키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08358" y="5680156"/>
            <a:ext cx="7035792" cy="42182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>
                <a:solidFill>
                  <a:schemeClr val="tx1"/>
                </a:solidFill>
                <a:hlinkClick r:id="rId2"/>
              </a:rPr>
              <a:t>함수 종속</a:t>
            </a:r>
            <a:r>
              <a:rPr lang="ko-KR" altLang="en-US" sz="1300" dirty="0">
                <a:solidFill>
                  <a:schemeClr val="tx1"/>
                </a:solidFill>
              </a:rPr>
              <a:t>이 아닌 </a:t>
            </a:r>
            <a:r>
              <a:rPr lang="ko-KR" altLang="en-US" sz="1300" dirty="0" err="1">
                <a:solidFill>
                  <a:schemeClr val="tx1"/>
                </a:solidFill>
              </a:rPr>
              <a:t>다치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종속을 </a:t>
            </a:r>
            <a:r>
              <a:rPr lang="ko-KR" altLang="en-US" sz="1300" dirty="0">
                <a:solidFill>
                  <a:schemeClr val="tx1"/>
                </a:solidFill>
              </a:rPr>
              <a:t>제거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08358" y="6254381"/>
            <a:ext cx="7035792" cy="42182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 err="1">
                <a:solidFill>
                  <a:schemeClr val="tx1"/>
                </a:solidFill>
              </a:rPr>
              <a:t>릴레이션이</a:t>
            </a:r>
            <a:r>
              <a:rPr lang="ko-KR" altLang="en-US" sz="1300" dirty="0">
                <a:solidFill>
                  <a:schemeClr val="tx1"/>
                </a:solidFill>
              </a:rPr>
              <a:t> 제</a:t>
            </a:r>
            <a:r>
              <a:rPr lang="en-US" altLang="ko-KR" sz="1300" dirty="0">
                <a:solidFill>
                  <a:schemeClr val="tx1"/>
                </a:solidFill>
              </a:rPr>
              <a:t>4</a:t>
            </a:r>
            <a:r>
              <a:rPr lang="ko-KR" altLang="en-US" sz="1300" dirty="0">
                <a:solidFill>
                  <a:schemeClr val="tx1"/>
                </a:solidFill>
              </a:rPr>
              <a:t>정규형을 만족하면서 </a:t>
            </a:r>
            <a:r>
              <a:rPr lang="ko-KR" altLang="en-US" sz="1300" dirty="0" err="1">
                <a:solidFill>
                  <a:schemeClr val="tx1"/>
                </a:solidFill>
                <a:hlinkClick r:id="rId10"/>
              </a:rPr>
              <a:t>후보키</a:t>
            </a:r>
            <a:r>
              <a:rPr lang="ko-KR" altLang="en-US" sz="1300" dirty="0" err="1">
                <a:solidFill>
                  <a:schemeClr val="tx1"/>
                </a:solidFill>
              </a:rPr>
              <a:t>를</a:t>
            </a:r>
            <a:r>
              <a:rPr lang="ko-KR" altLang="en-US" sz="1300" dirty="0">
                <a:solidFill>
                  <a:schemeClr val="tx1"/>
                </a:solidFill>
              </a:rPr>
              <a:t> 통하지 않는 </a:t>
            </a:r>
            <a:r>
              <a:rPr lang="ko-KR" altLang="en-US" sz="1300" dirty="0">
                <a:solidFill>
                  <a:schemeClr val="tx1"/>
                </a:solidFill>
                <a:hlinkClick r:id="rId11"/>
              </a:rPr>
              <a:t>조인</a:t>
            </a:r>
            <a:r>
              <a:rPr lang="ko-KR" altLang="en-US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 smtClean="0">
                <a:solidFill>
                  <a:schemeClr val="tx1"/>
                </a:solidFill>
              </a:rPr>
              <a:t>종속을 </a:t>
            </a:r>
            <a:r>
              <a:rPr lang="ko-KR" altLang="en-US" sz="1300" dirty="0">
                <a:solidFill>
                  <a:schemeClr val="tx1"/>
                </a:solidFill>
              </a:rPr>
              <a:t>제거</a:t>
            </a:r>
            <a:endParaRPr lang="en-US" altLang="ko-KR" sz="13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19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정규화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정규화의 개념과 종류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093" y="2172486"/>
            <a:ext cx="4499811" cy="4685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6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고급기능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트랜잭션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2411" y="2183814"/>
            <a:ext cx="11321739" cy="38500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하나의 </a:t>
            </a:r>
            <a:r>
              <a:rPr lang="ko-KR" altLang="en-US" sz="1400" dirty="0">
                <a:solidFill>
                  <a:schemeClr val="tx1"/>
                </a:solidFill>
              </a:rPr>
              <a:t>작업을 수행하기 위해 필요한 데이터베이스의 연산들을 모아놓은 것으로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데이터베이스에서 논리적인 작업의 단위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5129" y="2662991"/>
            <a:ext cx="11321739" cy="38500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데이터베이스 시스템에서 병행 제어 및 회복작업 시 처리되는 작업의 논리적 단위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35129" y="3144256"/>
            <a:ext cx="11321739" cy="38500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사용자가 시스템에 대한 서비스 요구 시 시스템이 응답하기 위한 상태 변환과정의 작업 단위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699" y="3669130"/>
            <a:ext cx="5926805" cy="3082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058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고급기능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트랜잭션의 특성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2411" y="2183814"/>
            <a:ext cx="1342221" cy="59147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smtClean="0">
                <a:solidFill>
                  <a:schemeClr val="tx1"/>
                </a:solidFill>
              </a:rPr>
              <a:t>원자성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17032" y="2183813"/>
            <a:ext cx="9827118" cy="59147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트랜잭션을 구성하는 연산들이 모두 정상적으로 실행되거나 하나도 실행되지 않아야 한다는 </a:t>
            </a:r>
            <a:r>
              <a:rPr lang="en-US" altLang="ko-KR" sz="1400" dirty="0">
                <a:solidFill>
                  <a:schemeClr val="tx1"/>
                </a:solidFill>
              </a:rPr>
              <a:t>all-or-nothing</a:t>
            </a:r>
            <a:r>
              <a:rPr lang="ko-KR" altLang="en-US" sz="1400" dirty="0">
                <a:solidFill>
                  <a:schemeClr val="tx1"/>
                </a:solidFill>
              </a:rPr>
              <a:t> 방식을 의미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2411" y="2993940"/>
            <a:ext cx="1342221" cy="59147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일관성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917032" y="2993939"/>
            <a:ext cx="9827118" cy="59147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트랜잭션이 </a:t>
            </a:r>
            <a:r>
              <a:rPr lang="ko-KR" altLang="en-US" sz="1400" dirty="0">
                <a:solidFill>
                  <a:schemeClr val="tx1"/>
                </a:solidFill>
              </a:rPr>
              <a:t>성공적으로 수행된 후에도 데이터베이스가 일관성 있는 상태를 유지해야 함을 의미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22411" y="3860213"/>
            <a:ext cx="1342221" cy="59147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 smtClean="0">
                <a:solidFill>
                  <a:schemeClr val="tx1"/>
                </a:solidFill>
              </a:rPr>
              <a:t>격리성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917032" y="3860212"/>
            <a:ext cx="9827118" cy="59147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현재 수행 중인 트랜잭션이 완료될 때까지 트랜잭션이 생성한 중간 연산 결과에 다른 트랜잭션들이 접근할 수 없음을 의미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2411" y="4758571"/>
            <a:ext cx="1342221" cy="59147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</a:rPr>
              <a:t>지속성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917032" y="4758570"/>
            <a:ext cx="9827118" cy="591470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tx1"/>
                </a:solidFill>
              </a:rPr>
              <a:t>트랜잭션이 성공적으로 완료된 후 데이터베이스에 반영한 수행 결과는 어떠한 경우에도 손실되지 않고 영구적이어야 함을 의미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1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고급기능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트랜잭션의 연산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8" y="2477251"/>
            <a:ext cx="10257370" cy="3097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46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고급기능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22411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트랜잭션의 상태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357" y="2383756"/>
            <a:ext cx="5943600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87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noProof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언어 </a:t>
            </a:r>
            <a:r>
              <a:rPr lang="en-US" altLang="ko-KR" sz="2400" b="1" kern="0" noProof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SQL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SQL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의 분류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9325394" y="6078682"/>
            <a:ext cx="878478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325394" y="5843589"/>
            <a:ext cx="878478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66674" y="2097791"/>
            <a:ext cx="5309754" cy="4278981"/>
            <a:chOff x="66674" y="2097791"/>
            <a:chExt cx="5309754" cy="427898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74" y="2097791"/>
              <a:ext cx="5309754" cy="4278981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447129" y="5914856"/>
              <a:ext cx="655061" cy="1638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8344535" y="6168954"/>
            <a:ext cx="878478" cy="97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1150080" y="6078682"/>
            <a:ext cx="878478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9497926" y="6321354"/>
            <a:ext cx="878478" cy="4156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075000" y="2786598"/>
            <a:ext cx="6656336" cy="50203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</a:rPr>
              <a:t>정의어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테이블을 생성하고 변경</a:t>
            </a:r>
            <a:r>
              <a:rPr lang="en-US" altLang="ko-KR" sz="1400" dirty="0">
                <a:solidFill>
                  <a:schemeClr val="tx1"/>
                </a:solidFill>
              </a:rPr>
              <a:t>·</a:t>
            </a:r>
            <a:r>
              <a:rPr lang="ko-KR" altLang="en-US" sz="1400" dirty="0">
                <a:solidFill>
                  <a:schemeClr val="tx1"/>
                </a:solidFill>
              </a:rPr>
              <a:t>제거하는 기능을 </a:t>
            </a:r>
            <a:r>
              <a:rPr lang="ko-KR" altLang="en-US" sz="1400" dirty="0" smtClean="0">
                <a:solidFill>
                  <a:schemeClr val="tx1"/>
                </a:solidFill>
              </a:rPr>
              <a:t>제공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075000" y="3762801"/>
            <a:ext cx="6656336" cy="923137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</a:rPr>
              <a:t>조작어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</a:rPr>
              <a:t>테이블에 새 데이터를 삽입하거나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테이블에 저장된 데이터를 수정</a:t>
            </a:r>
            <a:r>
              <a:rPr lang="en-US" altLang="ko-KR" sz="1400" dirty="0">
                <a:solidFill>
                  <a:schemeClr val="tx1"/>
                </a:solidFill>
              </a:rPr>
              <a:t>·</a:t>
            </a:r>
            <a:r>
              <a:rPr lang="ko-KR" altLang="en-US" sz="1400" dirty="0">
                <a:solidFill>
                  <a:schemeClr val="tx1"/>
                </a:solidFill>
              </a:rPr>
              <a:t>삭제</a:t>
            </a:r>
            <a:r>
              <a:rPr lang="en-US" altLang="ko-KR" sz="1400" dirty="0">
                <a:solidFill>
                  <a:schemeClr val="tx1"/>
                </a:solidFill>
              </a:rPr>
              <a:t>·</a:t>
            </a:r>
            <a:r>
              <a:rPr lang="ko-KR" altLang="en-US" sz="1400" dirty="0">
                <a:solidFill>
                  <a:schemeClr val="tx1"/>
                </a:solidFill>
              </a:rPr>
              <a:t>검색하는 기능을 제공</a:t>
            </a:r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075000" y="5169336"/>
            <a:ext cx="6656336" cy="746664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1"/>
                </a:solidFill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</a:rPr>
              <a:t>제어어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hlinkClick r:id="rId3"/>
              </a:rPr>
              <a:t>보안</a:t>
            </a:r>
            <a:r>
              <a:rPr lang="ko-KR" altLang="en-US" sz="1400" dirty="0">
                <a:solidFill>
                  <a:schemeClr val="tx1"/>
                </a:solidFill>
              </a:rPr>
              <a:t>을 위해 데이터에 대한 접근 및 사용 권한을 </a:t>
            </a:r>
            <a:r>
              <a:rPr lang="ko-KR" altLang="en-US" sz="1400" dirty="0" err="1">
                <a:solidFill>
                  <a:schemeClr val="tx1"/>
                </a:solidFill>
              </a:rPr>
              <a:t>사용자별로</a:t>
            </a:r>
            <a:r>
              <a:rPr lang="ko-KR" altLang="en-US" sz="1400" dirty="0">
                <a:solidFill>
                  <a:schemeClr val="tx1"/>
                </a:solidFill>
              </a:rPr>
              <a:t> 부여하거나 취소하는 기능 </a:t>
            </a:r>
            <a:r>
              <a:rPr lang="ko-KR" altLang="en-US" sz="1400" dirty="0" smtClean="0">
                <a:solidFill>
                  <a:schemeClr val="tx1"/>
                </a:solidFill>
              </a:rPr>
              <a:t>제공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887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noProof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언어 </a:t>
            </a:r>
            <a:r>
              <a:rPr lang="en-US" altLang="ko-KR" sz="2400" b="1" kern="0" noProof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SQL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SQL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의 데이터 정의 기능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5803"/>
          <a:stretch/>
        </p:blipFill>
        <p:spPr>
          <a:xfrm>
            <a:off x="2230581" y="2569943"/>
            <a:ext cx="7225145" cy="34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</a:t>
            </a:r>
            <a:r>
              <a:rPr lang="ko-KR" altLang="en-US" sz="2400" b="1" kern="0" noProof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언어 </a:t>
            </a:r>
            <a:r>
              <a:rPr lang="en-US" altLang="ko-KR" sz="2400" b="1" kern="0" noProof="0" dirty="0" smtClean="0">
                <a:solidFill>
                  <a:srgbClr val="FFFFFF"/>
                </a:solidFill>
                <a:latin typeface="HY헤드라인M" pitchFamily="18" charset="-127"/>
                <a:ea typeface="HY헤드라인M" pitchFamily="18" charset="-127"/>
              </a:rPr>
              <a:t>SQL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09597" y="1568919"/>
            <a:ext cx="11321739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tx1"/>
                </a:solidFill>
              </a:rPr>
              <a:t>SQL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의 데이터 조작 기능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37" y="2351734"/>
            <a:ext cx="5486400" cy="41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9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관리 시스템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5148" y="1568919"/>
            <a:ext cx="11176264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데이터베이스 관리시스템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7042" y="2318976"/>
            <a:ext cx="7367501" cy="990282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사용자와 데이터베이스 사이에서 사용자의 요구에 따라 정보를 생성해 주고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데이터베이스를 관리해 주는 소프트웨어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77041" y="3413919"/>
            <a:ext cx="7367501" cy="998991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파일시스템이 가진 데이터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중복성과</a:t>
            </a:r>
            <a:r>
              <a:rPr lang="ko-KR" altLang="en-US" sz="2000" dirty="0" smtClean="0">
                <a:solidFill>
                  <a:schemeClr val="tx1"/>
                </a:solidFill>
              </a:rPr>
              <a:t> 데이터 종속성의 문제를 해결하기 위해 제시 됨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7040" y="4530781"/>
            <a:ext cx="7367501" cy="1006165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조직에 필요한 데이터를 데이터베이스에 통합하여 저장하고</a:t>
            </a:r>
            <a:r>
              <a:rPr lang="en-US" altLang="ko-KR" sz="2000" dirty="0" smtClean="0">
                <a:solidFill>
                  <a:schemeClr val="tx1"/>
                </a:solidFill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</a:rPr>
              <a:t>관리를 담당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7039" y="5657141"/>
            <a:ext cx="7367501" cy="1001168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응용프로그램을 대신하여 데이터 검색</a:t>
            </a:r>
            <a:r>
              <a:rPr lang="en-US" altLang="ko-KR" sz="2000" dirty="0" smtClean="0">
                <a:solidFill>
                  <a:schemeClr val="tx1"/>
                </a:solidFill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</a:rPr>
              <a:t>삽입</a:t>
            </a:r>
            <a:r>
              <a:rPr lang="en-US" altLang="ko-KR" sz="2000" dirty="0" smtClean="0">
                <a:solidFill>
                  <a:schemeClr val="tx1"/>
                </a:solidFill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</a:rPr>
              <a:t>삭제</a:t>
            </a:r>
            <a:r>
              <a:rPr lang="en-US" altLang="ko-KR" sz="2000" dirty="0" smtClean="0">
                <a:solidFill>
                  <a:schemeClr val="tx1"/>
                </a:solidFill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</a:rPr>
              <a:t>수정 수행 및 모든 응용프로그램이 데이터베이스를 공유 할 수 있게 함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8128665" y="2219325"/>
            <a:ext cx="3542747" cy="4438984"/>
            <a:chOff x="8128665" y="2219325"/>
            <a:chExt cx="3542747" cy="443898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28665" y="2219325"/>
              <a:ext cx="3542747" cy="4438984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11201400" y="6422571"/>
              <a:ext cx="326571" cy="1306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1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5"/>
          <p:cNvSpPr>
            <a:spLocks/>
          </p:cNvSpPr>
          <p:nvPr/>
        </p:nvSpPr>
        <p:spPr bwMode="auto">
          <a:xfrm>
            <a:off x="-19050" y="-24017"/>
            <a:ext cx="12204660" cy="1254258"/>
          </a:xfrm>
          <a:custGeom>
            <a:avLst/>
            <a:gdLst>
              <a:gd name="T0" fmla="*/ 1588 w 5784"/>
              <a:gd name="T1" fmla="*/ 4070 h 723"/>
              <a:gd name="T2" fmla="*/ 9163050 w 5784"/>
              <a:gd name="T3" fmla="*/ 0 h 723"/>
              <a:gd name="T4" fmla="*/ 9182100 w 5784"/>
              <a:gd name="T5" fmla="*/ 847820 h 723"/>
              <a:gd name="T6" fmla="*/ 3860800 w 5784"/>
              <a:gd name="T7" fmla="*/ 847820 h 723"/>
              <a:gd name="T8" fmla="*/ 3705225 w 5784"/>
              <a:gd name="T9" fmla="*/ 980758 h 723"/>
              <a:gd name="T10" fmla="*/ 544513 w 5784"/>
              <a:gd name="T11" fmla="*/ 972619 h 723"/>
              <a:gd name="T12" fmla="*/ 193675 w 5784"/>
              <a:gd name="T13" fmla="*/ 648413 h 723"/>
              <a:gd name="T14" fmla="*/ 0 w 5784"/>
              <a:gd name="T15" fmla="*/ 656552 h 723"/>
              <a:gd name="T16" fmla="*/ 1588 w 5784"/>
              <a:gd name="T17" fmla="*/ 4070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784" h="723">
                <a:moveTo>
                  <a:pt x="1" y="3"/>
                </a:moveTo>
                <a:lnTo>
                  <a:pt x="5772" y="0"/>
                </a:lnTo>
                <a:lnTo>
                  <a:pt x="5784" y="625"/>
                </a:lnTo>
                <a:lnTo>
                  <a:pt x="2432" y="625"/>
                </a:lnTo>
                <a:lnTo>
                  <a:pt x="2334" y="723"/>
                </a:lnTo>
                <a:lnTo>
                  <a:pt x="343" y="717"/>
                </a:lnTo>
                <a:lnTo>
                  <a:pt x="122" y="478"/>
                </a:lnTo>
                <a:lnTo>
                  <a:pt x="0" y="484"/>
                </a:lnTo>
                <a:lnTo>
                  <a:pt x="1" y="3"/>
                </a:lnTo>
                <a:close/>
              </a:path>
            </a:pathLst>
          </a:custGeom>
          <a:solidFill>
            <a:srgbClr val="4D4D4D">
              <a:lumMod val="75000"/>
            </a:srgbClr>
          </a:soli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9" name="Rectangle 8" descr="밝은 상향 대각선"/>
          <p:cNvSpPr>
            <a:spLocks noChangeArrowheads="1"/>
          </p:cNvSpPr>
          <p:nvPr/>
        </p:nvSpPr>
        <p:spPr bwMode="auto">
          <a:xfrm>
            <a:off x="-26989" y="-2878"/>
            <a:ext cx="12189891" cy="111626"/>
          </a:xfrm>
          <a:prstGeom prst="rect">
            <a:avLst/>
          </a:prstGeom>
          <a:pattFill prst="ltUpDiag">
            <a:fgClr>
              <a:srgbClr val="000000">
                <a:alpha val="30196"/>
              </a:srgbClr>
            </a:fgClr>
            <a:bgClr>
              <a:srgbClr val="FFFFFF">
                <a:alpha val="30196"/>
              </a:srgbClr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grpSp>
        <p:nvGrpSpPr>
          <p:cNvPr id="30" name="Group 2"/>
          <p:cNvGrpSpPr>
            <a:grpSpLocks/>
          </p:cNvGrpSpPr>
          <p:nvPr/>
        </p:nvGrpSpPr>
        <p:grpSpPr bwMode="auto">
          <a:xfrm>
            <a:off x="0" y="600891"/>
            <a:ext cx="12192000" cy="478972"/>
            <a:chOff x="0" y="606331"/>
            <a:chExt cx="9172575" cy="374397"/>
          </a:xfrm>
        </p:grpSpPr>
        <p:sp>
          <p:nvSpPr>
            <p:cNvPr id="31" name="Freeform 6" descr="좁은 수평선"/>
            <p:cNvSpPr>
              <a:spLocks/>
            </p:cNvSpPr>
            <p:nvPr/>
          </p:nvSpPr>
          <p:spPr bwMode="auto">
            <a:xfrm>
              <a:off x="174625" y="613114"/>
              <a:ext cx="8997950" cy="367614"/>
            </a:xfrm>
            <a:custGeom>
              <a:avLst/>
              <a:gdLst>
                <a:gd name="T0" fmla="*/ 0 w 5668"/>
                <a:gd name="T1" fmla="*/ 2147483646 h 271"/>
                <a:gd name="T2" fmla="*/ 2147483646 w 5668"/>
                <a:gd name="T3" fmla="*/ 2147483646 h 271"/>
                <a:gd name="T4" fmla="*/ 2147483646 w 5668"/>
                <a:gd name="T5" fmla="*/ 2147483646 h 271"/>
                <a:gd name="T6" fmla="*/ 2147483646 w 5668"/>
                <a:gd name="T7" fmla="*/ 2147483646 h 271"/>
                <a:gd name="T8" fmla="*/ 2147483646 w 5668"/>
                <a:gd name="T9" fmla="*/ 2147483646 h 271"/>
                <a:gd name="T10" fmla="*/ 2147483646 w 5668"/>
                <a:gd name="T11" fmla="*/ 0 h 271"/>
                <a:gd name="T12" fmla="*/ 0 w 5668"/>
                <a:gd name="T13" fmla="*/ 214748364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668"/>
                <a:gd name="T22" fmla="*/ 0 h 271"/>
                <a:gd name="T23" fmla="*/ 5668 w 5668"/>
                <a:gd name="T24" fmla="*/ 271 h 27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668" h="271">
                  <a:moveTo>
                    <a:pt x="0" y="7"/>
                  </a:moveTo>
                  <a:lnTo>
                    <a:pt x="221" y="252"/>
                  </a:lnTo>
                  <a:lnTo>
                    <a:pt x="2206" y="271"/>
                  </a:lnTo>
                  <a:lnTo>
                    <a:pt x="2298" y="173"/>
                  </a:lnTo>
                  <a:lnTo>
                    <a:pt x="5662" y="165"/>
                  </a:lnTo>
                  <a:lnTo>
                    <a:pt x="5668" y="0"/>
                  </a:lnTo>
                  <a:lnTo>
                    <a:pt x="0" y="7"/>
                  </a:lnTo>
                  <a:close/>
                </a:path>
              </a:pathLst>
            </a:custGeom>
            <a:pattFill prst="narHorz">
              <a:fgClr>
                <a:srgbClr val="FF6600">
                  <a:alpha val="30196"/>
                </a:srgbClr>
              </a:fgClr>
              <a:bgClr>
                <a:srgbClr val="FFFFFF">
                  <a:alpha val="30196"/>
                </a:srgbClr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>
              <a:off x="0" y="606331"/>
              <a:ext cx="9144000" cy="0"/>
            </a:xfrm>
            <a:prstGeom prst="line">
              <a:avLst/>
            </a:prstGeom>
            <a:noFill/>
            <a:ln w="19050">
              <a:solidFill>
                <a:srgbClr val="FFFFFF">
                  <a:alpha val="50195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dirty="0">
                <a:solidFill>
                  <a:srgbClr val="000000"/>
                </a:solidFill>
                <a:latin typeface="굴림" pitchFamily="50" charset="-127"/>
                <a:ea typeface="굴림" pitchFamily="50" charset="-127"/>
              </a:endParaRPr>
            </a:p>
          </p:txBody>
        </p:sp>
      </p:grpSp>
      <p:sp>
        <p:nvSpPr>
          <p:cNvPr id="33" name="Rectangle 3"/>
          <p:cNvSpPr>
            <a:spLocks noChangeArrowheads="1"/>
          </p:cNvSpPr>
          <p:nvPr/>
        </p:nvSpPr>
        <p:spPr bwMode="auto">
          <a:xfrm>
            <a:off x="66674" y="96364"/>
            <a:ext cx="6029325" cy="46166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v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rPr>
              <a:t>데이터베이스 관리 시스템</a:t>
            </a:r>
            <a:endParaRPr kumimoji="1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74366" y="1568919"/>
            <a:ext cx="11217828" cy="444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파일 처리 시스템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7042" y="2319077"/>
            <a:ext cx="10812477" cy="2492409"/>
          </a:xfrm>
          <a:prstGeom prst="rect">
            <a:avLst/>
          </a:prstGeom>
          <a:solidFill>
            <a:srgbClr val="F2F2F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처리 업무 하나하나마다 데이터 파일을 독립적으로 구성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데이터를 </a:t>
            </a:r>
            <a:r>
              <a:rPr lang="ko-KR" altLang="en-US" sz="2000" dirty="0">
                <a:solidFill>
                  <a:schemeClr val="tx1"/>
                </a:solidFill>
              </a:rPr>
              <a:t>파일로 관리할 수 있도록 파일을 생성</a:t>
            </a:r>
            <a:r>
              <a:rPr lang="en-US" altLang="ko-KR" sz="2000" dirty="0">
                <a:solidFill>
                  <a:schemeClr val="tx1"/>
                </a:solidFill>
              </a:rPr>
              <a:t>·</a:t>
            </a:r>
            <a:r>
              <a:rPr lang="ko-KR" altLang="en-US" sz="2000" dirty="0">
                <a:solidFill>
                  <a:schemeClr val="tx1"/>
                </a:solidFill>
              </a:rPr>
              <a:t>삭제</a:t>
            </a:r>
            <a:r>
              <a:rPr lang="en-US" altLang="ko-KR" sz="2000" dirty="0">
                <a:solidFill>
                  <a:schemeClr val="tx1"/>
                </a:solidFill>
              </a:rPr>
              <a:t>·</a:t>
            </a:r>
            <a:r>
              <a:rPr lang="ko-KR" altLang="en-US" sz="2000" dirty="0">
                <a:solidFill>
                  <a:schemeClr val="tx1"/>
                </a:solidFill>
              </a:rPr>
              <a:t>수정</a:t>
            </a:r>
            <a:r>
              <a:rPr lang="en-US" altLang="ko-KR" sz="2000" dirty="0">
                <a:solidFill>
                  <a:schemeClr val="tx1"/>
                </a:solidFill>
              </a:rPr>
              <a:t>·</a:t>
            </a:r>
            <a:r>
              <a:rPr lang="ko-KR" altLang="en-US" sz="2000" dirty="0">
                <a:solidFill>
                  <a:schemeClr val="tx1"/>
                </a:solidFill>
              </a:rPr>
              <a:t>검색하는 </a:t>
            </a:r>
            <a:r>
              <a:rPr lang="ko-KR" altLang="en-US" sz="2000" dirty="0" smtClean="0">
                <a:solidFill>
                  <a:schemeClr val="tx1"/>
                </a:solidFill>
              </a:rPr>
              <a:t>기능 제공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운영체제와 </a:t>
            </a:r>
            <a:r>
              <a:rPr lang="ko-KR" altLang="en-US" sz="2000" dirty="0">
                <a:solidFill>
                  <a:schemeClr val="tx1"/>
                </a:solidFill>
              </a:rPr>
              <a:t>함께 설치된다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 smtClean="0">
                <a:solidFill>
                  <a:schemeClr val="tx1"/>
                </a:solidFill>
              </a:rPr>
              <a:t>파일 </a:t>
            </a:r>
            <a:r>
              <a:rPr lang="ko-KR" altLang="en-US" sz="2000" dirty="0">
                <a:solidFill>
                  <a:schemeClr val="tx1"/>
                </a:solidFill>
              </a:rPr>
              <a:t>시스템은 응용 프로그램별로 필요한 데이터를 별도의 파일로 </a:t>
            </a:r>
            <a:r>
              <a:rPr lang="ko-KR" altLang="en-US" sz="2000" dirty="0" smtClean="0">
                <a:solidFill>
                  <a:schemeClr val="tx1"/>
                </a:solidFill>
              </a:rPr>
              <a:t>관리</a:t>
            </a:r>
            <a:endParaRPr lang="en-US" altLang="ko-KR" sz="2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5986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1579</TotalTime>
  <Words>3029</Words>
  <Application>Microsoft Office PowerPoint</Application>
  <PresentationFormat>사용자 지정</PresentationFormat>
  <Paragraphs>411</Paragraphs>
  <Slides>79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Windows 사용자</cp:lastModifiedBy>
  <cp:revision>170</cp:revision>
  <dcterms:created xsi:type="dcterms:W3CDTF">2018-01-29T23:01:21Z</dcterms:created>
  <dcterms:modified xsi:type="dcterms:W3CDTF">2018-07-23T09:04:44Z</dcterms:modified>
</cp:coreProperties>
</file>